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84" r:id="rId3"/>
    <p:sldId id="260" r:id="rId4"/>
    <p:sldId id="261" r:id="rId5"/>
    <p:sldId id="298" r:id="rId6"/>
    <p:sldId id="299" r:id="rId7"/>
    <p:sldId id="300" r:id="rId8"/>
    <p:sldId id="301" r:id="rId9"/>
    <p:sldId id="302" r:id="rId10"/>
    <p:sldId id="303" r:id="rId11"/>
    <p:sldId id="288" r:id="rId12"/>
    <p:sldId id="289" r:id="rId13"/>
    <p:sldId id="290" r:id="rId14"/>
    <p:sldId id="291" r:id="rId15"/>
    <p:sldId id="297" r:id="rId16"/>
    <p:sldId id="287" r:id="rId17"/>
    <p:sldId id="286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5" autoAdjust="0"/>
    <p:restoredTop sz="86611" autoAdjust="0"/>
  </p:normalViewPr>
  <p:slideViewPr>
    <p:cSldViewPr snapToGrid="0">
      <p:cViewPr varScale="1">
        <p:scale>
          <a:sx n="79" d="100"/>
          <a:sy n="79" d="100"/>
        </p:scale>
        <p:origin x="3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8"/>
    </p:cViewPr>
  </p:sorterViewPr>
  <p:notesViewPr>
    <p:cSldViewPr snapToGrid="0">
      <p:cViewPr varScale="1">
        <p:scale>
          <a:sx n="67" d="100"/>
          <a:sy n="67" d="100"/>
        </p:scale>
        <p:origin x="27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EF68A3-CEC2-68B0-4669-FE7B6B98D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E3136-8523-74A1-2CA0-83E612A7B2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12B61-1B8B-4059-8464-1BBAC7E3B3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E4AA4-D19B-55E9-6A59-1BDA62337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0F11-DCDF-7D5D-A0C6-77E731E719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7B763-7D0F-4A31-BD38-41EF1030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29AE3407-18AF-4679-A6BD-D820221E36F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A3AD2C37-73ED-4BFB-AF0A-AB75A1D2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0028-5236-47E8-29A2-BC3A6351F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52E8B-1190-0329-B790-A05D33C10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10B1C-6064-B07B-48FD-A25D9BE27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After order was restored, the British soldiers began the march to Concord. Total losses were American 95, British 273.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Battles of Lexington and Concord roused New Englanders to join forces and begin the Siege of Boston, resulting in its evacuation by the British the following March. </a:t>
            </a:r>
            <a:r>
              <a:rPr lang="en-US" sz="16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3EABF-B4CE-C714-9968-E470585D9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4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D623D-C5AA-4873-9130-6F21F38C3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3245A-F48C-87CC-62D9-E5368109B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F086A-4C2A-E930-CE17-19130D4E9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Lexington and Concord led many Americans to support the ‘revolution’.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They showed that American citizen soldiers could stand up to redcoats; something previously doubted by many on both sides.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CFC6C-19D3-FBBC-A6F8-40ECBA52F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4678-665B-E9FB-86E9-123E627A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4A653-6F67-BE49-1249-D1160FADC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138FC-FE58-D109-0D50-AAE9D806D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It was the turning point in the future of the continent and an everlasting change in what would become the United States. </a:t>
            </a:r>
            <a:r>
              <a:rPr lang="en-US" sz="16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094E9-050F-92A3-2717-CF4DF3852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3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2B1A9-CEEB-A036-AE2D-3D89575B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71DA4-3B00-20DC-5BF0-6D3008416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262DF-F2B9-6334-5C5B-A113871F1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It was Ralph Waldo Emerson who coined the phase ‘Shot Heard Round the World’ and used it his 1837 poem, ‘Concord Hymn,’ that he wrote for the dedication of a battle monument at the site of the North Bridge. </a:t>
            </a:r>
            <a:r>
              <a:rPr lang="en-US" sz="16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6C9B0-3014-2F41-1DD8-12B52A49D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93749-B8E3-FD8A-9BB5-892F6C988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3C5D8-ED3F-88EA-7B87-1F7FE82C3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5E042-A73C-42E7-921B-AB9DEFB57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is dedicated to the 250th Anniversary Celebration of the Declaration of Independence for more information visit the National Society Sons of the American Revolution website at: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www.sar.org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7C3D3-CDFB-2808-799D-DC09F5C88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5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69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C91E7-3F0A-DAF1-27AB-822ACCAF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DE467-734F-3326-6868-6C325BB24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FB7A0-F2F3-B2F4-9BBB-E001854FF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 1775 there were 7,000 British redcoats in America, with around 4,000 in Massachusetts itself.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royally appointed governor, Thomas Gage, had been granted broadly expanded powers. </a:t>
            </a:r>
            <a:r>
              <a:rPr lang="en-US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47BD3-7B28-9075-5FFA-CE558590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4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8C136-D619-6B6A-0784-875CB3C0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58558-155E-5FFD-02F4-F83D142C4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56987-934D-4424-C84A-47D99A120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Rebellion was in the air.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Acting on intelligence that the militia were stockpiling weapons, Gage ordered British Lieutenant-Colonel Francis Smith to march to Concord and seize the arms.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297E5-CA8A-C50F-48DC-41CB24CCD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4EC5-BDE9-47F0-654F-8CD342CD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301D9-35B4-4CE5-B173-1330B47E2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D806E-4CAD-64CC-8746-86FE80425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rebel intelligence network suggested that the British aim in Lexington was to capture Samuel Adams and John Hancock, two of the prominent Patriot leaders.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But the size of the British army force was large enough to suggest they had bigger goals in mind. </a:t>
            </a:r>
            <a:r>
              <a:rPr lang="en-US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94D24-308B-FA1E-CA56-DA04424E8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4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7F37B-3E87-4F32-0F81-788E013E8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0BD9E-0B06-6AAA-9720-C72AED4F1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11830-D12C-ACF8-9A6F-DED10D50D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British soldiers and rebel militiamen raced to Lexington during the night; they confronted each other at Lexington Green - a village common area - just as the sun was rising on April 19. </a:t>
            </a:r>
            <a:r>
              <a:rPr lang="en-US" sz="16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68CC6-6990-1EA6-4A2F-7498C7CEE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CB59-B47A-F24A-1179-C7D7877A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A7443-CCD1-31AC-967F-E56F874F2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59725-56CE-EF35-2A8A-952AF6860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Captain John Parker, a veteran of the French and Indian War, led a contingent of 80 Lexington militiamen, known as minute men because they had to be ready to fight at a minute’s notice.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Most of the militiamen were farmers or tradesmen.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Non-uniformed, they were armed with a variety of firearms including muskets and fowling pieces. </a:t>
            </a:r>
            <a:r>
              <a:rPr lang="en-US" sz="16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84DB-76B5-4249-0B99-24086E8E5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745E6-6AAD-D8D0-8A79-F1A3F3CE9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3A248-882A-5394-FE43-9220D62C1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474CB-AC92-A19C-E54E-A6CF9A257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On April 19, 1775, initial skirmishes between British regulars and American Patriots marked the beginning of the American Revolutionary War.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 is unclear who fired the first shot. A skirmish ensued, during which eight militiamen were killed and only one British soldier wounded. </a:t>
            </a:r>
            <a:r>
              <a:rPr lang="en-US" sz="16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C5698-8B08-D7E6-CBD9-724882B6F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2C37-73ED-4BFB-AF0A-AB75A1D22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A738-B77B-0DAB-8687-90C467FC4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606F-69C9-C07D-B075-F00E22B29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53E95-9DB6-BCEF-224A-D6E990BD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648F8-4221-4E80-1091-90A2A706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FA05F-BBDC-2DD1-7EE5-06DD8C25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686B-527F-8683-7B37-4FAD9814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EF4BD-1833-165D-92AD-BEE0B974C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8339-422D-57CF-3C25-46DE020E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68C54-A387-0248-A42D-997D4BB4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D880A-B9A0-EDE8-8EC9-D030408C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F2E9B-FDCC-5F5B-571A-AD40C9D8E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61FBA-F2FA-61BA-10AC-4E8652F5C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C24E-BF66-75FB-3057-E107EE8A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10736-4A52-5AF7-F721-2AA5C9B6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2FC9-0BD8-01BF-3BE0-580C66CF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1DD5-3100-3A79-0FBF-015DB36F9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BA4D4-9139-9C5D-5621-628570386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A8B7-B7E0-580E-FB3E-9E11CC73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826F-B40F-D8E9-4145-642EF3AD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0500-C32F-BD88-02B9-6FFED0E2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56A6-6F7D-3E40-5FA7-00B76DEB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396F-028B-ABF6-F0C6-3DD1C2D5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5B9B-C40C-9EAF-9AEE-3E28E811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330B-5820-7E1C-775B-A21CA4EF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DC73-0E17-BAF6-7D2B-0A76A5F6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9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1050-B375-C68C-4307-E218D122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8E1F6-969D-5A05-E226-97AAF12AE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E874-3665-BD96-EE5E-9E8E75B5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CE6BB-B112-33B3-B29A-F52BFA27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EE3BB-6484-171D-E9CA-059F9559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EB6F-82BD-AD36-EF7E-59C40327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C70F-23AD-F4DE-6584-CD17F44E9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FADB5-9DB6-FCAB-9003-87E2A41CD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68ABF-5EDF-7A70-73E3-FE38DC7D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54868-9307-BC89-7619-59D4836F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FF4D8-73CD-F22A-C794-5530AE1C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0095-C5A9-F592-7672-F88FAE1B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5322-92CB-7208-5E2F-FEC7F85E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72DD-A831-EB43-FDF8-D37BD4BC7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70F7D-884E-4648-40D5-285051501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CFB45-189E-1BF6-53F2-CD88B6D81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5875F-8CCC-13B6-E85C-D89BCC66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840B9-9081-EEBA-CD83-99CF54F8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4253C-036D-3684-5AB9-643650D8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73C5-34B6-A00B-E506-ABA10C62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B990D-45A3-AA1E-AD46-D49DE88B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1BACA-B37B-98D5-2FD8-ED69C37A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5DD0-0739-ED92-E67A-95C278EE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2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71ACB-C6DD-49B0-CBD7-14BBD953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640EC-7A4A-3680-9DBA-5FC7506C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9744C-73B4-A2B8-46C5-AE196EF6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3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E79F-1EA3-6E73-C459-DC482AE6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624-FF67-3776-DA37-8B6FFD3E7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4D34C-6F03-3D43-E89C-4260B646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3022C-94D5-F301-53D9-A569807D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0C144-E4BB-5F0D-0988-E1FC23A3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A2037-5774-1F21-4FFB-DAF4FE6D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944C-105C-4968-F2E5-33E0C0D1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91F7-3EF8-1119-1DCA-D31B46E6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0A57A-A2C0-0EFA-3201-C2E0D867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B9EF1-3F96-2B20-A736-13C048E8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CC08B-B6B4-D0B1-9D19-3D71D329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9A40-814A-7B2C-5850-87C2AEE9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2DC14-6A5A-F91F-5B8A-B73047DE3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6805F-DB3D-6191-BF93-B33B4F14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1FD78-6264-D537-8D10-415E7E54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23D46-DAD9-8D82-53E8-9CB53C5B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8E79C-8EB0-3327-D2D8-2385BE0F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4DD1-9730-BAF0-B83C-BB28B0E7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D00F4-BECE-AC01-A5CE-8602D4157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419BA-D5FE-B421-0AB7-9AF4E629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BF851-CD4F-D64A-8509-F7107F08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5D6B-4412-9CF0-211F-FEFC6D4E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1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99760-2B8F-BDAB-4335-0F6CBA575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FC7AE-9275-768F-7DA0-E8811AD0B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6555-F998-B004-3F52-CD353F0F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57CF9-673E-C402-D91E-46D30C50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18818-8C8A-7331-0B75-24C6E665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915A-1B19-70EA-D434-AB414828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027F-1F2A-8899-509D-85A40404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6C83C-25FB-F682-A39B-A14EFC68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C553-BBD7-1DCB-63D6-76188F5F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47CC-6CA1-0FA7-CB07-4B9CD93D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223E-F8AB-9008-0FA2-0831178D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D443-2640-DE82-713A-2BB6E79B0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1BA49-9B60-6FBF-888E-25E75317E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29660-6431-1E7F-2171-7D8C954C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F1F30-BE75-CC1F-640F-8F7BFB64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B4570-C033-8771-2DA9-18E22E78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960B-1F87-A401-33B1-4E580D59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87E48-2D19-AB4D-3C89-13162E652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CF97-6D4F-B72F-44FE-D04361C36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40E28-A0AD-EA15-066A-6D5519804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98BB0-3897-FD6E-BC43-96748F3CE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8A8FC-0DFD-1209-37F6-4FADBAB6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3501E-7965-1D0F-146B-656D105B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0038F-EA20-C8D0-8DE3-4216B375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084E-9F68-965F-348C-D648E4A8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04B4A-EBFB-736E-4F83-4F9DFDD3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5E556-D46E-DFC6-C42B-CA23FDAB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B6BAD-F2AA-8B69-E39A-F7C2AB17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9D9A4-06F1-1F64-BDBC-C296E374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74909-2020-2BA1-2304-46A32796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A0FB9-93D6-D494-1D3E-07F2B5B9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D5F3-9484-A68B-9AEE-D90D3529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E8BB-9AE0-9846-8F92-2E402ADB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34DB3-BDDD-73EB-EF2F-E0FA7A74A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388CE-C22B-EE37-C802-2893CFE9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4E36E-F03C-40C3-91F1-E66F4F11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05608-54D0-1E63-865C-43AB1D17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8E0E-0615-2D03-0B69-1DBC14A0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291D5-5C94-4932-CA8C-E8C4E4C81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C9A8-73C2-B805-85A9-2D450A46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DA3E8-7DFF-4E0D-5D28-D2F5E058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F872D-0962-3B2B-9A31-1D614272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79E7C-C62F-CCFA-3F7A-8B79F854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D30C4-3757-DC6A-D31E-848E7FEC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EC058-9F43-49CE-BCDB-170C21F73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BB6F7-19C2-FD78-9730-866D5A924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F5ED-41DD-433B-9E9B-3FBCC3B98008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CB01-B384-4828-31F2-2F6DF426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0B97D-776F-1A79-FFDE-15962B300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B5AC-ADF6-4751-965F-82BEC3B1F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93826-482C-3092-AE1F-F7F59268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D94A8-0282-F1C5-8740-1070D4539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48446-8555-C43D-60C8-9318721C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067D-A281-49D0-8BEC-C39DF717CA3A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2350-50FF-6FE8-C309-36712EDAA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7AFF-B8AA-86BC-2A7C-1B131897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37C1-D057-468F-827B-ABF6A393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6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4.jp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15.jpg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9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"/>
    </mc:Choice>
    <mc:Fallback xmlns="">
      <p:transition spd="slow" advTm="11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0B08-3008-0DA2-485A-81BF0422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DB2D80-E192-6B6F-8BC1-16295A12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37" y="769554"/>
            <a:ext cx="11419926" cy="5963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19AE6-F77C-93CF-22EE-C876B955FEA6}"/>
              </a:ext>
            </a:extLst>
          </p:cNvPr>
          <p:cNvSpPr txBox="1"/>
          <p:nvPr/>
        </p:nvSpPr>
        <p:spPr>
          <a:xfrm>
            <a:off x="3450336" y="4346796"/>
            <a:ext cx="4828032" cy="1415772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dirty="0">
                <a:solidFill>
                  <a:schemeClr val="bg1"/>
                </a:solidFill>
              </a:rPr>
              <a:t>“Concord” 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8DA709-7890-FADD-DFE3-08D792796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B9AEC4E-E8B3-F1CF-E547-4B23A7B658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F8BBA8-375D-26DE-46D3-9C5D4B47998E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B85340-2E94-234F-011C-81EFAAA96CD4}"/>
              </a:ext>
            </a:extLst>
          </p:cNvPr>
          <p:cNvSpPr txBox="1"/>
          <p:nvPr/>
        </p:nvSpPr>
        <p:spPr>
          <a:xfrm>
            <a:off x="5585535" y="310195"/>
            <a:ext cx="592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1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9B8BF-DA86-5B4F-0773-6A3C33F7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F0D3CA-21F9-39FF-5E56-AEC398C8D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41" y="956526"/>
            <a:ext cx="11400661" cy="73439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2E61D0E-31EC-64CC-0897-75FC73C8A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A2027B5-D29C-7870-5E9C-1D91AB3F1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7549F4-DFD3-0540-2F42-C8460B98F4AE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601CE2-BA54-4421-C199-9607A13743B7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9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690C-38DD-0B80-B286-6FAE0BE6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E688BA-B8B0-EB7F-9A99-CFD7599B5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49" y="808734"/>
            <a:ext cx="11400661" cy="6152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B9101-4ABD-F02B-E997-D1DDEC8AEFEE}"/>
              </a:ext>
            </a:extLst>
          </p:cNvPr>
          <p:cNvSpPr txBox="1"/>
          <p:nvPr/>
        </p:nvSpPr>
        <p:spPr>
          <a:xfrm>
            <a:off x="6072076" y="2174239"/>
            <a:ext cx="5801948" cy="110889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dirty="0">
                <a:solidFill>
                  <a:schemeClr val="bg1"/>
                </a:solidFill>
              </a:rPr>
              <a:t>“The United States”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D37623F-005D-95F9-4C85-CF2117C4F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DDA86BF-5E2D-E2E1-F3F0-3EC4EB43F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2BB0753-9200-D10E-81E3-3C66E9A8087D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633D33-AD07-AF06-E313-BC158CD672AB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3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D7CBA-A02E-41D7-480C-BDA9F725D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5FA911-86FC-BCCD-0BB2-A5182B45E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FFB13C8-461F-77B9-21E2-F71EB6E8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E2C0B-5BAF-E092-6FF2-9D2B4FE18906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4EC105-AC9F-80B3-0481-EE74ABFB9E52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E96FF3-3E90-53C5-5775-5DEB6488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41" y="769554"/>
            <a:ext cx="8227732" cy="597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F3A2F0-30BC-ABB3-A7FA-3EB29A03AD2B}"/>
              </a:ext>
            </a:extLst>
          </p:cNvPr>
          <p:cNvSpPr txBox="1"/>
          <p:nvPr/>
        </p:nvSpPr>
        <p:spPr>
          <a:xfrm>
            <a:off x="9060593" y="1465582"/>
            <a:ext cx="3044160" cy="4247638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rgbClr val="C00000"/>
                </a:solidFill>
              </a:rPr>
              <a:t>“Shot Heard Round the World”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46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0441-0660-DDC7-3066-259656793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BCC0CA-8397-25C8-38E0-75B9F45C0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41" y="937895"/>
            <a:ext cx="11489545" cy="718096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997D02-A9F5-1268-B711-836A92F9E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15CD513-0878-FB57-FA9D-3CF0EDBA9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7E8950-AF45-5187-CBBD-8AD79B406E11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368616-AB03-CE54-8775-561FCC52F0C4}"/>
              </a:ext>
            </a:extLst>
          </p:cNvPr>
          <p:cNvSpPr txBox="1"/>
          <p:nvPr/>
        </p:nvSpPr>
        <p:spPr>
          <a:xfrm>
            <a:off x="5585535" y="310195"/>
            <a:ext cx="592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  <a:endParaRPr lang="en-US" dirty="0"/>
          </a:p>
        </p:txBody>
      </p:sp>
      <p:pic>
        <p:nvPicPr>
          <p:cNvPr id="7" name="Picture 6" descr="A group of men in military uniforms holding flags&#10;&#10;Description automatically generated">
            <a:extLst>
              <a:ext uri="{FF2B5EF4-FFF2-40B4-BE49-F238E27FC236}">
                <a16:creationId xmlns:a16="http://schemas.microsoft.com/office/drawing/2014/main" id="{1ADEF577-BA00-880F-ABCD-C5A1C2FE84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54" y="3821047"/>
            <a:ext cx="3000375" cy="3000375"/>
          </a:xfrm>
          <a:prstGeom prst="rect">
            <a:avLst/>
          </a:prstGeom>
        </p:spPr>
      </p:pic>
      <p:pic>
        <p:nvPicPr>
          <p:cNvPr id="10" name="Picture 9" descr="A group of people in military uniforms walking on a bridge&#10;&#10;Description automatically generated">
            <a:extLst>
              <a:ext uri="{FF2B5EF4-FFF2-40B4-BE49-F238E27FC236}">
                <a16:creationId xmlns:a16="http://schemas.microsoft.com/office/drawing/2014/main" id="{D4094C84-A4F0-39CC-A0E0-4BCD61CF0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80" y="3821047"/>
            <a:ext cx="2247517" cy="2936939"/>
          </a:xfrm>
          <a:prstGeom prst="rect">
            <a:avLst/>
          </a:prstGeom>
        </p:spPr>
      </p:pic>
      <p:pic>
        <p:nvPicPr>
          <p:cNvPr id="15" name="Picture 14" descr="A group of soldiers on a bridge&#10;&#10;Description automatically generated">
            <a:extLst>
              <a:ext uri="{FF2B5EF4-FFF2-40B4-BE49-F238E27FC236}">
                <a16:creationId xmlns:a16="http://schemas.microsoft.com/office/drawing/2014/main" id="{730F4B14-D2FF-252F-DD97-AD0052BEA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" y="3821047"/>
            <a:ext cx="4322988" cy="2335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3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5CA0-B13A-B9BE-E9E7-3F1296A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1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America 250 SAR Programs Committee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0F59DC3-A76F-B052-F61E-1261F541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47813"/>
            <a:ext cx="3676650" cy="36766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2C2BB7B-CDD5-3633-C876-131B0D3AE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8" y="1466235"/>
            <a:ext cx="4405122" cy="36397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3FD0C5-DD4D-7E95-CC40-6014A8D55B91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America250sar.org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BBFD3-C6F3-4B01-0AC1-D1FEA044DBBA}"/>
              </a:ext>
            </a:extLst>
          </p:cNvPr>
          <p:cNvSpPr txBox="1"/>
          <p:nvPr/>
        </p:nvSpPr>
        <p:spPr>
          <a:xfrm>
            <a:off x="2623457" y="6139543"/>
            <a:ext cx="635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</a:t>
            </a:r>
            <a:r>
              <a:rPr lang="en-US" sz="1200" dirty="0"/>
              <a:t>Copyright 2024, text-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Peter T. Young,  design- </a:t>
            </a:r>
            <a:r>
              <a:rPr lang="en-US" sz="1200" dirty="0"/>
              <a:t>Artists Gallerie, LLC</a:t>
            </a:r>
          </a:p>
        </p:txBody>
      </p:sp>
    </p:spTree>
    <p:extLst>
      <p:ext uri="{BB962C8B-B14F-4D97-AF65-F5344CB8AC3E}">
        <p14:creationId xmlns:p14="http://schemas.microsoft.com/office/powerpoint/2010/main" val="2740671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203">
        <p159:morph option="byObject"/>
      </p:transition>
    </mc:Choice>
    <mc:Fallback xmlns="">
      <p:transition spd="slow" advTm="4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0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"/>
    </mc:Choice>
    <mc:Fallback xmlns="">
      <p:transition spd="slow" advTm="19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5CA0-B13A-B9BE-E9E7-3F1296A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06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America 250 SAR Programs Committee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0F59DC3-A76F-B052-F61E-1261F541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90688"/>
            <a:ext cx="3676650" cy="36766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2C2BB7B-CDD5-3633-C876-131B0D3AE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8" y="1609110"/>
            <a:ext cx="4405122" cy="3639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2439B-1465-5730-FED8-D58132B834D5}"/>
              </a:ext>
            </a:extLst>
          </p:cNvPr>
          <p:cNvSpPr txBox="1"/>
          <p:nvPr/>
        </p:nvSpPr>
        <p:spPr>
          <a:xfrm>
            <a:off x="2623457" y="6139543"/>
            <a:ext cx="635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</a:t>
            </a:r>
            <a:r>
              <a:rPr lang="en-US" sz="1200" dirty="0"/>
              <a:t>Copyright 2024, text-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Peter T. Young,  design- </a:t>
            </a:r>
            <a:r>
              <a:rPr lang="en-US" sz="1200" dirty="0"/>
              <a:t>Artists Gallerie, LLC</a:t>
            </a:r>
          </a:p>
        </p:txBody>
      </p:sp>
    </p:spTree>
    <p:extLst>
      <p:ext uri="{BB962C8B-B14F-4D97-AF65-F5344CB8AC3E}">
        <p14:creationId xmlns:p14="http://schemas.microsoft.com/office/powerpoint/2010/main" val="272247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10">
        <p159:morph option="byObject"/>
      </p:transition>
    </mc:Choice>
    <mc:Fallback xmlns="">
      <p:transition spd="slow" advTm="2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882F8B-0722-686C-858E-70F56650D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93386" cy="8559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DC22C-7CF7-A7D1-2EF7-3CBD40CED54E}"/>
              </a:ext>
            </a:extLst>
          </p:cNvPr>
          <p:cNvSpPr txBox="1"/>
          <p:nvPr/>
        </p:nvSpPr>
        <p:spPr>
          <a:xfrm>
            <a:off x="1659654" y="-128953"/>
            <a:ext cx="8245927" cy="206210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5400" b="1" dirty="0"/>
              <a:t>Lexington &amp; Concord</a:t>
            </a:r>
          </a:p>
          <a:p>
            <a:pPr algn="ctr"/>
            <a:r>
              <a:rPr lang="en-US" sz="3200" b="1" dirty="0"/>
              <a:t>“The Shot Heard Round the World”</a:t>
            </a:r>
          </a:p>
          <a:p>
            <a:pPr algn="ctr"/>
            <a:r>
              <a:rPr lang="en-US" sz="2400" dirty="0"/>
              <a:t>April 19, 1775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C0B5-0260-47FE-881E-5E1B704B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E9813D-952E-137A-99AF-49D70D9EA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865414"/>
            <a:ext cx="6947242" cy="5992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22057-6ED8-95F2-0269-675F1BC3D26B}"/>
              </a:ext>
            </a:extLst>
          </p:cNvPr>
          <p:cNvSpPr txBox="1"/>
          <p:nvPr/>
        </p:nvSpPr>
        <p:spPr>
          <a:xfrm>
            <a:off x="7716553" y="1853973"/>
            <a:ext cx="3688739" cy="347819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rgbClr val="C00000"/>
                </a:solidFill>
              </a:rPr>
              <a:t>“British Redcoats In America”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DF41429-4B93-1CD8-BFA0-D0534F40E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D459363-E205-9F7E-47D3-4F731370A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EFB2EE-8402-ED0D-02E5-61BE8BEEAA4E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387907-B00C-65B7-675A-331FD8E94B71}"/>
              </a:ext>
            </a:extLst>
          </p:cNvPr>
          <p:cNvSpPr txBox="1"/>
          <p:nvPr/>
        </p:nvSpPr>
        <p:spPr>
          <a:xfrm>
            <a:off x="5585535" y="310195"/>
            <a:ext cx="597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– Lexington &amp; Concord</a:t>
            </a:r>
            <a:endParaRPr lang="en-US" b="1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3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1384-2E3C-FD10-BC9F-321805F9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98D951-D000-45D2-D9CF-E9A5F1EF7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434" y="865414"/>
            <a:ext cx="4739135" cy="568239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97D7B17-2B1E-7907-D0A6-EF486EABB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58421DC-A34B-A2C7-9189-35B1CA84B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D44CD1-2794-3446-81A0-F9A03728444C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F6F707-5CD6-9748-20BA-BC7E1761533A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161E9-36CC-1C7D-74F2-2987F6ECE3AE}"/>
              </a:ext>
            </a:extLst>
          </p:cNvPr>
          <p:cNvSpPr txBox="1"/>
          <p:nvPr/>
        </p:nvSpPr>
        <p:spPr>
          <a:xfrm>
            <a:off x="7142811" y="2074622"/>
            <a:ext cx="3914139" cy="2708755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rgbClr val="C00000"/>
                </a:solidFill>
              </a:rPr>
              <a:t>“Rebellion was in the air”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5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B96EC-4480-1327-0003-52C67F46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E374BC-E6AA-5999-D459-CB0A4AA3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8197" y="956526"/>
            <a:ext cx="4437147" cy="5535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DA2D4F-3F18-C91D-444C-E928F3B7B2B3}"/>
              </a:ext>
            </a:extLst>
          </p:cNvPr>
          <p:cNvSpPr txBox="1"/>
          <p:nvPr/>
        </p:nvSpPr>
        <p:spPr>
          <a:xfrm>
            <a:off x="7511143" y="2027850"/>
            <a:ext cx="4155407" cy="3478196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rgbClr val="C00000"/>
                </a:solidFill>
              </a:rPr>
              <a:t>“Capture Adams and Hancock”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4663AA-1944-9A12-2C1B-0ECA63CEB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0ED406C-ADBC-B0D7-63CD-ECEEC6CEB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9D4F23-FBE1-4882-975C-8774327C1806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C36BB9-7E2B-8BB9-DB06-CC54933D477E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  <p:pic>
        <p:nvPicPr>
          <p:cNvPr id="6" name="Picture 5" descr="A person in a blue coat holding a book&#10;&#10;Description automatically generated">
            <a:extLst>
              <a:ext uri="{FF2B5EF4-FFF2-40B4-BE49-F238E27FC236}">
                <a16:creationId xmlns:a16="http://schemas.microsoft.com/office/drawing/2014/main" id="{4A3700FE-4DE6-8DE7-C1E8-A0F9DBF27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564652"/>
            <a:ext cx="3768743" cy="4691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5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EF4D-9927-449C-562E-90FA0A8E3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5FE48F-0364-6B4A-2C97-74CB2BF0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50" y="1182570"/>
            <a:ext cx="7191103" cy="5358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9176C4-698F-0B76-F687-06B39D644AEF}"/>
              </a:ext>
            </a:extLst>
          </p:cNvPr>
          <p:cNvSpPr txBox="1"/>
          <p:nvPr/>
        </p:nvSpPr>
        <p:spPr>
          <a:xfrm>
            <a:off x="7557846" y="2892049"/>
            <a:ext cx="4108704" cy="193931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rgbClr val="C00000"/>
                </a:solidFill>
              </a:rPr>
              <a:t>“Lexington Green”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20FADE3-53FF-D4F0-884C-529789A59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8E51647-6BD8-0A49-C898-EC23E1F1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3E99DE-248E-1973-6C96-D910B5869793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A25241-1C92-50EB-1BA4-2799F359E918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5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C5F3D-CD14-10CF-6E4F-21F9E1D32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CCD3C2-591F-6A2E-F46C-4B906D5FA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11" y="769554"/>
            <a:ext cx="3621892" cy="5992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9B09A2-BFF5-CE98-9163-41FE46D9BF42}"/>
              </a:ext>
            </a:extLst>
          </p:cNvPr>
          <p:cNvSpPr txBox="1"/>
          <p:nvPr/>
        </p:nvSpPr>
        <p:spPr>
          <a:xfrm>
            <a:off x="6522720" y="1884974"/>
            <a:ext cx="4876449" cy="2708755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rgbClr val="C00000"/>
                </a:solidFill>
              </a:rPr>
              <a:t>“80 Lexington Minutemen”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EF89345-CFFA-086D-C504-ACE15599B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318FA0F-70BA-1684-1015-EB96A2F32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D9DC13D-4399-3D55-EA3A-52860923C46E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57FFF9-C0ED-EEF2-8DD0-D7AC6CEC4497}"/>
              </a:ext>
            </a:extLst>
          </p:cNvPr>
          <p:cNvSpPr txBox="1"/>
          <p:nvPr/>
        </p:nvSpPr>
        <p:spPr>
          <a:xfrm>
            <a:off x="5585535" y="310195"/>
            <a:ext cx="592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9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2AC32-2CBC-0DED-F10A-5F91DDB77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BB1E6B-B873-FA40-2D7C-F25B4EA28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40" y="769555"/>
            <a:ext cx="11608199" cy="6088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79740-F3BB-5245-F0B2-FFB5F878850F}"/>
              </a:ext>
            </a:extLst>
          </p:cNvPr>
          <p:cNvSpPr txBox="1"/>
          <p:nvPr/>
        </p:nvSpPr>
        <p:spPr>
          <a:xfrm>
            <a:off x="8037982" y="3042476"/>
            <a:ext cx="3879714" cy="1939313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solidFill>
                  <a:schemeClr val="bg1"/>
                </a:solidFill>
              </a:rPr>
              <a:t>“April 19, 1775”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3EF33-A37F-3108-84B1-9F984649C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" y="143116"/>
            <a:ext cx="487899" cy="49024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4BB5FC4-9F75-FB70-CD47-A8AA6A0DF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125361"/>
            <a:ext cx="614819" cy="50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005211-07BA-0411-5CEC-7C9B863ECB11}"/>
              </a:ext>
            </a:extLst>
          </p:cNvPr>
          <p:cNvCxnSpPr/>
          <p:nvPr/>
        </p:nvCxnSpPr>
        <p:spPr>
          <a:xfrm>
            <a:off x="218041" y="701457"/>
            <a:ext cx="11708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205A8B-3E44-B014-3CEE-2F82DC5F25DF}"/>
              </a:ext>
            </a:extLst>
          </p:cNvPr>
          <p:cNvSpPr txBox="1"/>
          <p:nvPr/>
        </p:nvSpPr>
        <p:spPr>
          <a:xfrm>
            <a:off x="5585535" y="310195"/>
            <a:ext cx="59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</a:rPr>
              <a:t>"Decade of the American Revolution“ - </a:t>
            </a:r>
            <a:r>
              <a:rPr lang="en-US" b="1" dirty="0"/>
              <a:t>Lexington &amp; Concord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3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951">
        <p:fade/>
      </p:transition>
    </mc:Choice>
    <mc:Fallback xmlns="">
      <p:transition spd="med" advClick="0" advTm="16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759" objId="3"/>
        <p14:stopEvt time="1678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699</Words>
  <Application>Microsoft Office PowerPoint</Application>
  <PresentationFormat>Widescreen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America 250 SAR Programs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 250 SAR Programs Committee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tieman</dc:creator>
  <cp:lastModifiedBy>michael tieman</cp:lastModifiedBy>
  <cp:revision>52</cp:revision>
  <cp:lastPrinted>2024-02-03T21:54:11Z</cp:lastPrinted>
  <dcterms:created xsi:type="dcterms:W3CDTF">2022-07-25T17:50:13Z</dcterms:created>
  <dcterms:modified xsi:type="dcterms:W3CDTF">2024-02-13T21:04:28Z</dcterms:modified>
</cp:coreProperties>
</file>