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60" r:id="rId3"/>
    <p:sldId id="261" r:id="rId4"/>
    <p:sldId id="298" r:id="rId5"/>
    <p:sldId id="299" r:id="rId6"/>
    <p:sldId id="300" r:id="rId7"/>
    <p:sldId id="301" r:id="rId8"/>
    <p:sldId id="302" r:id="rId9"/>
    <p:sldId id="303" r:id="rId10"/>
    <p:sldId id="304" r:id="rId11"/>
    <p:sldId id="305" r:id="rId12"/>
    <p:sldId id="306" r:id="rId13"/>
    <p:sldId id="307" r:id="rId14"/>
    <p:sldId id="287" r:id="rId15"/>
    <p:sldId id="286"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0" autoAdjust="0"/>
    <p:restoredTop sz="94660"/>
  </p:normalViewPr>
  <p:slideViewPr>
    <p:cSldViewPr snapToGrid="0">
      <p:cViewPr varScale="1">
        <p:scale>
          <a:sx n="67" d="100"/>
          <a:sy n="67" d="100"/>
        </p:scale>
        <p:origin x="816" y="66"/>
      </p:cViewPr>
      <p:guideLst/>
    </p:cSldViewPr>
  </p:slideViewPr>
  <p:notesTextViewPr>
    <p:cViewPr>
      <p:scale>
        <a:sx n="1" d="1"/>
        <a:sy n="1" d="1"/>
      </p:scale>
      <p:origin x="0" y="0"/>
    </p:cViewPr>
  </p:notesTextViewPr>
  <p:notesViewPr>
    <p:cSldViewPr snapToGrid="0">
      <p:cViewPr varScale="1">
        <p:scale>
          <a:sx n="52" d="100"/>
          <a:sy n="52" d="100"/>
        </p:scale>
        <p:origin x="27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29AE3407-18AF-4679-A6BD-D820221E36F4}" type="datetimeFigureOut">
              <a:rPr lang="en-US" smtClean="0"/>
              <a:t>2/13/2024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A3AD2C37-73ED-4BFB-AF0A-AB75A1D22250}" type="slidenum">
              <a:rPr lang="en-US" smtClean="0"/>
              <a:t>‹#›</a:t>
            </a:fld>
            <a:endParaRPr lang="en-US"/>
          </a:p>
        </p:txBody>
      </p:sp>
    </p:spTree>
    <p:extLst>
      <p:ext uri="{BB962C8B-B14F-4D97-AF65-F5344CB8AC3E}">
        <p14:creationId xmlns:p14="http://schemas.microsoft.com/office/powerpoint/2010/main" val="231162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1</a:t>
            </a:fld>
            <a:endParaRPr lang="en-US"/>
          </a:p>
        </p:txBody>
      </p:sp>
    </p:spTree>
    <p:extLst>
      <p:ext uri="{BB962C8B-B14F-4D97-AF65-F5344CB8AC3E}">
        <p14:creationId xmlns:p14="http://schemas.microsoft.com/office/powerpoint/2010/main" val="266455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8D82F-813A-6842-7EA8-A4D4B8EC7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1FCB8-4D9A-365B-E67D-21C62F01F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F60A7-C35A-7CBE-CE4B-64615045457E}"/>
              </a:ext>
            </a:extLst>
          </p:cNvPr>
          <p:cNvSpPr>
            <a:spLocks noGrp="1"/>
          </p:cNvSpPr>
          <p:nvPr>
            <p:ph type="body" idx="1"/>
          </p:nvPr>
        </p:nvSpPr>
        <p:spPr/>
        <p:txBody>
          <a:bodyPr/>
          <a:lstStyle/>
          <a:p>
            <a:r>
              <a:rPr lang="en-US" sz="1800" dirty="0"/>
              <a:t>On December 16, 1773, one day before the deadline for the landing of the tea, more than 7,000 gathered in the Old South Meeting House, Boston’s largest building. </a:t>
            </a:r>
          </a:p>
          <a:p>
            <a:endParaRPr lang="en-US" sz="1800" dirty="0"/>
          </a:p>
          <a:p>
            <a:r>
              <a:rPr lang="en-US" sz="1800" dirty="0"/>
              <a:t>Then, dozens of colonists, dressed like Mohawk Indians as a symbol of American freedom and to disguise their identities from British authorities, entered the assembly with war whoops.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B8A3D2E3-0AB4-DD16-B06D-9EC78BCBE40C}"/>
              </a:ext>
            </a:extLst>
          </p:cNvPr>
          <p:cNvSpPr>
            <a:spLocks noGrp="1"/>
          </p:cNvSpPr>
          <p:nvPr>
            <p:ph type="sldNum" sz="quarter" idx="5"/>
          </p:nvPr>
        </p:nvSpPr>
        <p:spPr/>
        <p:txBody>
          <a:bodyPr/>
          <a:lstStyle/>
          <a:p>
            <a:fld id="{A3AD2C37-73ED-4BFB-AF0A-AB75A1D22250}" type="slidenum">
              <a:rPr lang="en-US" smtClean="0"/>
              <a:t>10</a:t>
            </a:fld>
            <a:endParaRPr lang="en-US"/>
          </a:p>
        </p:txBody>
      </p:sp>
    </p:spTree>
    <p:extLst>
      <p:ext uri="{BB962C8B-B14F-4D97-AF65-F5344CB8AC3E}">
        <p14:creationId xmlns:p14="http://schemas.microsoft.com/office/powerpoint/2010/main" val="361533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394DF-94BC-ADA1-EDBA-5EC34F6B5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5133E-C5EF-E28F-5CDF-16736036B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9E5B0-3CC0-E475-11DC-7071D8AD07F0}"/>
              </a:ext>
            </a:extLst>
          </p:cNvPr>
          <p:cNvSpPr>
            <a:spLocks noGrp="1"/>
          </p:cNvSpPr>
          <p:nvPr>
            <p:ph type="body" idx="1"/>
          </p:nvPr>
        </p:nvSpPr>
        <p:spPr/>
        <p:txBody>
          <a:bodyPr/>
          <a:lstStyle/>
          <a:p>
            <a:r>
              <a:rPr lang="en-US" sz="1800" dirty="0"/>
              <a:t>Thousands of citizens spilled into the streets and watched as the band of Mohawk impersonators boarded the three ships and dumped into the harbor 342 chests of tea belonging to the British East India Company. </a:t>
            </a:r>
          </a:p>
          <a:p>
            <a:pPr>
              <a:spcAft>
                <a:spcPts val="1269"/>
              </a:spcAft>
            </a:pPr>
            <a:r>
              <a:rPr lang="en-US" dirty="0">
                <a:effectLst/>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70C64FEE-B653-07C2-A28E-C5B7001E7A8C}"/>
              </a:ext>
            </a:extLst>
          </p:cNvPr>
          <p:cNvSpPr>
            <a:spLocks noGrp="1"/>
          </p:cNvSpPr>
          <p:nvPr>
            <p:ph type="sldNum" sz="quarter" idx="5"/>
          </p:nvPr>
        </p:nvSpPr>
        <p:spPr/>
        <p:txBody>
          <a:bodyPr/>
          <a:lstStyle/>
          <a:p>
            <a:fld id="{A3AD2C37-73ED-4BFB-AF0A-AB75A1D22250}" type="slidenum">
              <a:rPr lang="en-US" smtClean="0"/>
              <a:t>11</a:t>
            </a:fld>
            <a:endParaRPr lang="en-US"/>
          </a:p>
        </p:txBody>
      </p:sp>
    </p:spTree>
    <p:extLst>
      <p:ext uri="{BB962C8B-B14F-4D97-AF65-F5344CB8AC3E}">
        <p14:creationId xmlns:p14="http://schemas.microsoft.com/office/powerpoint/2010/main" val="119397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9F67-A9E5-796A-616E-DB651DDCD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8B400-07D5-F7C4-E03F-88DA80860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B50C5-CA0F-4E9C-6E93-E9BA1F52DD32}"/>
              </a:ext>
            </a:extLst>
          </p:cNvPr>
          <p:cNvSpPr>
            <a:spLocks noGrp="1"/>
          </p:cNvSpPr>
          <p:nvPr>
            <p:ph type="body" idx="1"/>
          </p:nvPr>
        </p:nvSpPr>
        <p:spPr/>
        <p:txBody>
          <a:bodyPr/>
          <a:lstStyle/>
          <a:p>
            <a:r>
              <a:rPr lang="en-US" sz="1800" dirty="0"/>
              <a:t>Although some colonists saw the Boston Tea Party as a destructive mob action, most praised the protest.</a:t>
            </a:r>
          </a:p>
          <a:p>
            <a:r>
              <a:rPr lang="en-US" sz="1800" dirty="0"/>
              <a:t> </a:t>
            </a:r>
          </a:p>
          <a:p>
            <a:r>
              <a:rPr lang="en-US" sz="1800" dirty="0"/>
              <a:t>John Adams rejoiced, “This is the most magnificent Movement of all. There is a Dignity, a Majesty, a Sublimity, in this last Effort of the Patriots, that I greatly admire.”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730612AF-9B1E-6CDA-2643-4C4921B4D38C}"/>
              </a:ext>
            </a:extLst>
          </p:cNvPr>
          <p:cNvSpPr>
            <a:spLocks noGrp="1"/>
          </p:cNvSpPr>
          <p:nvPr>
            <p:ph type="sldNum" sz="quarter" idx="5"/>
          </p:nvPr>
        </p:nvSpPr>
        <p:spPr/>
        <p:txBody>
          <a:bodyPr/>
          <a:lstStyle/>
          <a:p>
            <a:fld id="{A3AD2C37-73ED-4BFB-AF0A-AB75A1D22250}" type="slidenum">
              <a:rPr lang="en-US" smtClean="0"/>
              <a:t>12</a:t>
            </a:fld>
            <a:endParaRPr lang="en-US"/>
          </a:p>
        </p:txBody>
      </p:sp>
    </p:spTree>
    <p:extLst>
      <p:ext uri="{BB962C8B-B14F-4D97-AF65-F5344CB8AC3E}">
        <p14:creationId xmlns:p14="http://schemas.microsoft.com/office/powerpoint/2010/main" val="328375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79E2F-3C09-5005-5EE1-23BFD3747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0B861-98D5-E7CA-1492-980ABF13D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6F81E-A379-60D8-8E4E-3E5ADEB77D00}"/>
              </a:ext>
            </a:extLst>
          </p:cNvPr>
          <p:cNvSpPr>
            <a:spLocks noGrp="1"/>
          </p:cNvSpPr>
          <p:nvPr>
            <p:ph type="body" idx="1"/>
          </p:nvPr>
        </p:nvSpPr>
        <p:spPr/>
        <p:txBody>
          <a:bodyPr/>
          <a:lstStyle/>
          <a:p>
            <a:r>
              <a:rPr lang="en-US" sz="1800" dirty="0"/>
              <a:t>“The People should never rise, without doing something to be remembered - something notable And striking.” </a:t>
            </a:r>
          </a:p>
          <a:p>
            <a:endParaRPr lang="en-US" sz="1800" dirty="0"/>
          </a:p>
          <a:p>
            <a:r>
              <a:rPr lang="en-US" sz="1800" dirty="0"/>
              <a:t>“This Destruction of the Tea is so bold, so daring, so firm, intrepid and inflexible, and it must have so important Consequences, and so lasting …”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BC0D1032-08B5-4F9C-A815-00915FCF2BB2}"/>
              </a:ext>
            </a:extLst>
          </p:cNvPr>
          <p:cNvSpPr>
            <a:spLocks noGrp="1"/>
          </p:cNvSpPr>
          <p:nvPr>
            <p:ph type="sldNum" sz="quarter" idx="5"/>
          </p:nvPr>
        </p:nvSpPr>
        <p:spPr/>
        <p:txBody>
          <a:bodyPr/>
          <a:lstStyle/>
          <a:p>
            <a:fld id="{A3AD2C37-73ED-4BFB-AF0A-AB75A1D22250}" type="slidenum">
              <a:rPr lang="en-US" smtClean="0"/>
              <a:t>13</a:t>
            </a:fld>
            <a:endParaRPr lang="en-US"/>
          </a:p>
        </p:txBody>
      </p:sp>
    </p:spTree>
    <p:extLst>
      <p:ext uri="{BB962C8B-B14F-4D97-AF65-F5344CB8AC3E}">
        <p14:creationId xmlns:p14="http://schemas.microsoft.com/office/powerpoint/2010/main" val="89156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14</a:t>
            </a:fld>
            <a:endParaRPr lang="en-US"/>
          </a:p>
        </p:txBody>
      </p:sp>
    </p:spTree>
    <p:extLst>
      <p:ext uri="{BB962C8B-B14F-4D97-AF65-F5344CB8AC3E}">
        <p14:creationId xmlns:p14="http://schemas.microsoft.com/office/powerpoint/2010/main" val="288384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15</a:t>
            </a:fld>
            <a:endParaRPr lang="en-US"/>
          </a:p>
        </p:txBody>
      </p:sp>
    </p:spTree>
    <p:extLst>
      <p:ext uri="{BB962C8B-B14F-4D97-AF65-F5344CB8AC3E}">
        <p14:creationId xmlns:p14="http://schemas.microsoft.com/office/powerpoint/2010/main" val="134155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2</a:t>
            </a:fld>
            <a:endParaRPr lang="en-US"/>
          </a:p>
        </p:txBody>
      </p:sp>
    </p:spTree>
    <p:extLst>
      <p:ext uri="{BB962C8B-B14F-4D97-AF65-F5344CB8AC3E}">
        <p14:creationId xmlns:p14="http://schemas.microsoft.com/office/powerpoint/2010/main" val="21092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dirty="0">
                <a:effectLst/>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3AD2C37-73ED-4BFB-AF0A-AB75A1D22250}" type="slidenum">
              <a:rPr lang="en-US" smtClean="0"/>
              <a:t>3</a:t>
            </a:fld>
            <a:endParaRPr lang="en-US"/>
          </a:p>
        </p:txBody>
      </p:sp>
    </p:spTree>
    <p:extLst>
      <p:ext uri="{BB962C8B-B14F-4D97-AF65-F5344CB8AC3E}">
        <p14:creationId xmlns:p14="http://schemas.microsoft.com/office/powerpoint/2010/main" val="275894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C91E7-3F0A-DAF1-27AB-822ACCAFA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DE467-734F-3326-6868-6C325BB24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FB7A0-F2F3-B2F4-9BBB-E001854FF3A9}"/>
              </a:ext>
            </a:extLst>
          </p:cNvPr>
          <p:cNvSpPr>
            <a:spLocks noGrp="1"/>
          </p:cNvSpPr>
          <p:nvPr>
            <p:ph type="body" idx="1"/>
          </p:nvPr>
        </p:nvSpPr>
        <p:spPr/>
        <p:txBody>
          <a:bodyPr/>
          <a:lstStyle/>
          <a:p>
            <a:r>
              <a:rPr lang="en-US" sz="1800" dirty="0"/>
              <a:t>The practice of tea drinking arrived with colonists from both England and the Netherlands and was already established by the mid-17th century, evidenced by the number of tea wares recorded in household inventories.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C5347BD3-7B28-9075-5FFA-CE5585907178}"/>
              </a:ext>
            </a:extLst>
          </p:cNvPr>
          <p:cNvSpPr>
            <a:spLocks noGrp="1"/>
          </p:cNvSpPr>
          <p:nvPr>
            <p:ph type="sldNum" sz="quarter" idx="5"/>
          </p:nvPr>
        </p:nvSpPr>
        <p:spPr/>
        <p:txBody>
          <a:bodyPr/>
          <a:lstStyle/>
          <a:p>
            <a:fld id="{A3AD2C37-73ED-4BFB-AF0A-AB75A1D22250}" type="slidenum">
              <a:rPr lang="en-US" smtClean="0"/>
              <a:t>4</a:t>
            </a:fld>
            <a:endParaRPr lang="en-US"/>
          </a:p>
        </p:txBody>
      </p:sp>
    </p:spTree>
    <p:extLst>
      <p:ext uri="{BB962C8B-B14F-4D97-AF65-F5344CB8AC3E}">
        <p14:creationId xmlns:p14="http://schemas.microsoft.com/office/powerpoint/2010/main" val="393594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88C75-485D-815C-871F-88B8AA2AB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B6FCD-6B8F-F748-1767-EFA4C43470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F0B9A-B8EB-105F-1C3E-EEB6ECD245FA}"/>
              </a:ext>
            </a:extLst>
          </p:cNvPr>
          <p:cNvSpPr>
            <a:spLocks noGrp="1"/>
          </p:cNvSpPr>
          <p:nvPr>
            <p:ph type="body" idx="1"/>
          </p:nvPr>
        </p:nvSpPr>
        <p:spPr/>
        <p:txBody>
          <a:bodyPr/>
          <a:lstStyle/>
          <a:p>
            <a:r>
              <a:rPr lang="en-US" sz="1800" dirty="0"/>
              <a:t>America was becoming a country of tea drinkers. However, due to debt due to the costs associated with the French and Indian Wars, Parliament imposed new taxes, including the Tea Act in 1773.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1784A1C1-8C62-0080-9CCE-7CC0CF46D99B}"/>
              </a:ext>
            </a:extLst>
          </p:cNvPr>
          <p:cNvSpPr>
            <a:spLocks noGrp="1"/>
          </p:cNvSpPr>
          <p:nvPr>
            <p:ph type="sldNum" sz="quarter" idx="5"/>
          </p:nvPr>
        </p:nvSpPr>
        <p:spPr/>
        <p:txBody>
          <a:bodyPr/>
          <a:lstStyle/>
          <a:p>
            <a:fld id="{A3AD2C37-73ED-4BFB-AF0A-AB75A1D22250}" type="slidenum">
              <a:rPr lang="en-US" smtClean="0"/>
              <a:t>5</a:t>
            </a:fld>
            <a:endParaRPr lang="en-US"/>
          </a:p>
        </p:txBody>
      </p:sp>
    </p:spTree>
    <p:extLst>
      <p:ext uri="{BB962C8B-B14F-4D97-AF65-F5344CB8AC3E}">
        <p14:creationId xmlns:p14="http://schemas.microsoft.com/office/powerpoint/2010/main" val="141833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CB35D-19CA-DCE2-9FAB-C57005329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26749-FB88-27E5-6A84-6657D2F52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0A226-E667-A949-AD57-B019D12E252B}"/>
              </a:ext>
            </a:extLst>
          </p:cNvPr>
          <p:cNvSpPr>
            <a:spLocks noGrp="1"/>
          </p:cNvSpPr>
          <p:nvPr>
            <p:ph type="body" idx="1"/>
          </p:nvPr>
        </p:nvSpPr>
        <p:spPr/>
        <p:txBody>
          <a:bodyPr/>
          <a:lstStyle/>
          <a:p>
            <a:r>
              <a:rPr lang="en-US" sz="1800" dirty="0"/>
              <a:t>The Tea Act was intended to bail out the struggling East India Co., which was very important for the British economy, and the Tea Act would raise revenue from the 13 colonies.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18F6D8D3-D067-BF3E-B413-7B81104770A6}"/>
              </a:ext>
            </a:extLst>
          </p:cNvPr>
          <p:cNvSpPr>
            <a:spLocks noGrp="1"/>
          </p:cNvSpPr>
          <p:nvPr>
            <p:ph type="sldNum" sz="quarter" idx="5"/>
          </p:nvPr>
        </p:nvSpPr>
        <p:spPr/>
        <p:txBody>
          <a:bodyPr/>
          <a:lstStyle/>
          <a:p>
            <a:fld id="{A3AD2C37-73ED-4BFB-AF0A-AB75A1D22250}" type="slidenum">
              <a:rPr lang="en-US" smtClean="0"/>
              <a:t>6</a:t>
            </a:fld>
            <a:endParaRPr lang="en-US"/>
          </a:p>
        </p:txBody>
      </p:sp>
    </p:spTree>
    <p:extLst>
      <p:ext uri="{BB962C8B-B14F-4D97-AF65-F5344CB8AC3E}">
        <p14:creationId xmlns:p14="http://schemas.microsoft.com/office/powerpoint/2010/main" val="83575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B84B3-BC4F-D323-FC07-8ACD97DE1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680DB-77D0-E12C-E89B-8A90E72A0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D5772-40B6-B88D-F4A2-26C5FA1C8E28}"/>
              </a:ext>
            </a:extLst>
          </p:cNvPr>
          <p:cNvSpPr>
            <a:spLocks noGrp="1"/>
          </p:cNvSpPr>
          <p:nvPr>
            <p:ph type="body" idx="1"/>
          </p:nvPr>
        </p:nvSpPr>
        <p:spPr/>
        <p:txBody>
          <a:bodyPr/>
          <a:lstStyle/>
          <a:p>
            <a:r>
              <a:rPr lang="en-US" sz="1800" dirty="0"/>
              <a:t>The Tea Act allowed the East India Co. to directly ship tea to the colonies without passing England. </a:t>
            </a:r>
          </a:p>
          <a:p>
            <a:endParaRPr lang="en-US" sz="1800" dirty="0"/>
          </a:p>
          <a:p>
            <a:r>
              <a:rPr lang="en-US" sz="1800" dirty="0"/>
              <a:t>This way, duties were reduced and resulted in the cheaper price of English tea in the colonies. The Tea Act received royal assent on May 10, 1773.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28316F59-43C3-FDDE-2A05-EAA1B54CF36E}"/>
              </a:ext>
            </a:extLst>
          </p:cNvPr>
          <p:cNvSpPr>
            <a:spLocks noGrp="1"/>
          </p:cNvSpPr>
          <p:nvPr>
            <p:ph type="sldNum" sz="quarter" idx="5"/>
          </p:nvPr>
        </p:nvSpPr>
        <p:spPr/>
        <p:txBody>
          <a:bodyPr/>
          <a:lstStyle/>
          <a:p>
            <a:fld id="{A3AD2C37-73ED-4BFB-AF0A-AB75A1D22250}" type="slidenum">
              <a:rPr lang="en-US" smtClean="0"/>
              <a:t>7</a:t>
            </a:fld>
            <a:endParaRPr lang="en-US"/>
          </a:p>
        </p:txBody>
      </p:sp>
    </p:spTree>
    <p:extLst>
      <p:ext uri="{BB962C8B-B14F-4D97-AF65-F5344CB8AC3E}">
        <p14:creationId xmlns:p14="http://schemas.microsoft.com/office/powerpoint/2010/main" val="261166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8F413-1209-45FD-4679-5915B89B3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E3B68-64CE-04D9-A228-9B335E1D9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0E71D-AF61-9CB6-2D69-90D40D15C317}"/>
              </a:ext>
            </a:extLst>
          </p:cNvPr>
          <p:cNvSpPr>
            <a:spLocks noGrp="1"/>
          </p:cNvSpPr>
          <p:nvPr>
            <p:ph type="body" idx="1"/>
          </p:nvPr>
        </p:nvSpPr>
        <p:spPr/>
        <p:txBody>
          <a:bodyPr/>
          <a:lstStyle/>
          <a:p>
            <a:r>
              <a:rPr lang="en-US" sz="1800" dirty="0"/>
              <a:t>The colonists resisted the Tea Act more because it violated the principle of self-government by consent than because they could not afford the tax, which had existed since the passage of the 1767 Townshend Revenue Act.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A052D969-6A95-9431-2C24-CA124EB6A159}"/>
              </a:ext>
            </a:extLst>
          </p:cNvPr>
          <p:cNvSpPr>
            <a:spLocks noGrp="1"/>
          </p:cNvSpPr>
          <p:nvPr>
            <p:ph type="sldNum" sz="quarter" idx="5"/>
          </p:nvPr>
        </p:nvSpPr>
        <p:spPr/>
        <p:txBody>
          <a:bodyPr/>
          <a:lstStyle/>
          <a:p>
            <a:fld id="{A3AD2C37-73ED-4BFB-AF0A-AB75A1D22250}" type="slidenum">
              <a:rPr lang="en-US" smtClean="0"/>
              <a:t>8</a:t>
            </a:fld>
            <a:endParaRPr lang="en-US"/>
          </a:p>
        </p:txBody>
      </p:sp>
    </p:spTree>
    <p:extLst>
      <p:ext uri="{BB962C8B-B14F-4D97-AF65-F5344CB8AC3E}">
        <p14:creationId xmlns:p14="http://schemas.microsoft.com/office/powerpoint/2010/main" val="56551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97ECD-594B-087E-8588-02AC8CC80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7C3FB-1B52-8D7C-D082-5A6B6A4F6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702DD-E7A8-20E1-96D6-B0407BA6A274}"/>
              </a:ext>
            </a:extLst>
          </p:cNvPr>
          <p:cNvSpPr>
            <a:spLocks noGrp="1"/>
          </p:cNvSpPr>
          <p:nvPr>
            <p:ph type="body" idx="1"/>
          </p:nvPr>
        </p:nvSpPr>
        <p:spPr/>
        <p:txBody>
          <a:bodyPr/>
          <a:lstStyle/>
          <a:p>
            <a:r>
              <a:rPr lang="en-US" sz="1800" dirty="0"/>
              <a:t>Citizens prevented British tea from being unloaded, threatened tax collectors into resigning, and protested taxation without representation. </a:t>
            </a:r>
          </a:p>
          <a:p>
            <a:pPr>
              <a:spcAft>
                <a:spcPts val="1269"/>
              </a:spcAft>
            </a:pPr>
            <a:r>
              <a:rPr lang="en-US" sz="1800" dirty="0">
                <a:effectLst/>
                <a:ea typeface="Calibri" panose="020F0502020204030204" pitchFamily="34" charset="0"/>
              </a:rPr>
              <a:t> </a:t>
            </a:r>
          </a:p>
          <a:p>
            <a:endParaRPr lang="en-US" sz="1800" dirty="0"/>
          </a:p>
        </p:txBody>
      </p:sp>
      <p:sp>
        <p:nvSpPr>
          <p:cNvPr id="4" name="Slide Number Placeholder 3">
            <a:extLst>
              <a:ext uri="{FF2B5EF4-FFF2-40B4-BE49-F238E27FC236}">
                <a16:creationId xmlns:a16="http://schemas.microsoft.com/office/drawing/2014/main" id="{6B6BE52A-491C-9F4E-64CA-9DF0E6680011}"/>
              </a:ext>
            </a:extLst>
          </p:cNvPr>
          <p:cNvSpPr>
            <a:spLocks noGrp="1"/>
          </p:cNvSpPr>
          <p:nvPr>
            <p:ph type="sldNum" sz="quarter" idx="5"/>
          </p:nvPr>
        </p:nvSpPr>
        <p:spPr/>
        <p:txBody>
          <a:bodyPr/>
          <a:lstStyle/>
          <a:p>
            <a:fld id="{A3AD2C37-73ED-4BFB-AF0A-AB75A1D22250}" type="slidenum">
              <a:rPr lang="en-US" smtClean="0"/>
              <a:t>9</a:t>
            </a:fld>
            <a:endParaRPr lang="en-US"/>
          </a:p>
        </p:txBody>
      </p:sp>
    </p:spTree>
    <p:extLst>
      <p:ext uri="{BB962C8B-B14F-4D97-AF65-F5344CB8AC3E}">
        <p14:creationId xmlns:p14="http://schemas.microsoft.com/office/powerpoint/2010/main" val="236391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A738-B77B-0DAB-8687-90C467FC4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4606F-69C9-C07D-B075-F00E22B29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53E95-9DB6-BCEF-224A-D6E990BD70BC}"/>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CAC648F8-4221-4E80-1091-90A2A7063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FA05F-BBDC-2DD1-7EE5-06DD8C255E3F}"/>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34355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686B-527F-8683-7B37-4FAD9814D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EF4BD-1833-165D-92AD-BEE0B974C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68339-422D-57CF-3C25-46DE020EA20F}"/>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68E68C54-A387-0248-A42D-997D4BB46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D880A-B9A0-EDE8-8EC9-D030408C850B}"/>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38031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F2E9B-FDCC-5F5B-571A-AD40C9D8E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161FBA-F2FA-61BA-10AC-4E8652F5C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C24E-BF66-75FB-3057-E107EE8A08CD}"/>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1FC10736-4A52-5AF7-F721-2AA5C9B6B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22FC9-0BD8-01BF-3BE0-580C66CF9263}"/>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133983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944C-105C-4968-F2E5-33E0C0D10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291F7-3EF8-1119-1DCA-D31B46E69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0A57A-A2C0-0EFA-3201-C2E0D867C167}"/>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2FFB9EF1-3F96-2B20-A736-13C048E84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CC08B-B6B4-D0B1-9D19-3D71D329817C}"/>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74966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915A-1B19-70EA-D434-AB41482850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D027F-1F2A-8899-509D-85A40404D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6C83C-25FB-F682-A39B-A14EFC684510}"/>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F0D5C553-BBD7-1DCB-63D6-76188F5FD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347CC-6CA1-0FA7-CB07-4B9CD93D2DA4}"/>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92317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223E-F8AB-9008-0FA2-0831178D4A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8D443-2640-DE82-713A-2BB6E79B0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1BA49-9B60-6FBF-888E-25E75317E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29660-6431-1E7F-2171-7D8C954C260C}"/>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6" name="Footer Placeholder 5">
            <a:extLst>
              <a:ext uri="{FF2B5EF4-FFF2-40B4-BE49-F238E27FC236}">
                <a16:creationId xmlns:a16="http://schemas.microsoft.com/office/drawing/2014/main" id="{C4FF1F30-BE75-CC1F-640F-8F7BFB649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B4570-C033-8771-2DA9-18E22E788C0F}"/>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304638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960B-1F87-A401-33B1-4E580D5951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C87E48-2D19-AB4D-3C89-13162E652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CFCF97-6D4F-B72F-44FE-D04361C36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40E28-A0AD-EA15-066A-6D5519804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98BB0-3897-FD6E-BC43-96748F3CE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8A8FC-0DFD-1209-37F6-4FADBAB6C82B}"/>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8" name="Footer Placeholder 7">
            <a:extLst>
              <a:ext uri="{FF2B5EF4-FFF2-40B4-BE49-F238E27FC236}">
                <a16:creationId xmlns:a16="http://schemas.microsoft.com/office/drawing/2014/main" id="{F243501E-7965-1D0F-146B-656D105B99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20038F-EA20-C8D0-8DE3-4216B375F82E}"/>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37059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084E-9F68-965F-348C-D648E4A889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04B4A-EBFB-736E-4F83-4F9DFDD3301A}"/>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4" name="Footer Placeholder 3">
            <a:extLst>
              <a:ext uri="{FF2B5EF4-FFF2-40B4-BE49-F238E27FC236}">
                <a16:creationId xmlns:a16="http://schemas.microsoft.com/office/drawing/2014/main" id="{E6A5E556-D46E-DFC6-C42B-CA23FDAB99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B6BAD-F2AA-8B69-E39A-F7C2AB17A440}"/>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97105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9D9A4-06F1-1F64-BDBC-C296E374E9D5}"/>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3" name="Footer Placeholder 2">
            <a:extLst>
              <a:ext uri="{FF2B5EF4-FFF2-40B4-BE49-F238E27FC236}">
                <a16:creationId xmlns:a16="http://schemas.microsoft.com/office/drawing/2014/main" id="{3DD74909-2020-2BA1-2304-46A3279671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A0FB9-93D6-D494-1D3E-07F2B5B90B51}"/>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78025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D5F3-9484-A68B-9AEE-D90D35293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79E8BB-9AE0-9846-8F92-2E402ADB5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34DB3-BDDD-73EB-EF2F-E0FA7A74A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388CE-C22B-EE37-C802-2893CFE9A752}"/>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6" name="Footer Placeholder 5">
            <a:extLst>
              <a:ext uri="{FF2B5EF4-FFF2-40B4-BE49-F238E27FC236}">
                <a16:creationId xmlns:a16="http://schemas.microsoft.com/office/drawing/2014/main" id="{A944E36E-F03C-40C3-91F1-E66F4F118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05608-54D0-1E63-865C-43AB1D17AB16}"/>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8252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8E0E-0615-2D03-0B69-1DBC14A07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291D5-5C94-4932-CA8C-E8C4E4C81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46C9A8-73C2-B805-85A9-2D450A464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DA3E8-7DFF-4E0D-5D28-D2F5E0580C63}"/>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6" name="Footer Placeholder 5">
            <a:extLst>
              <a:ext uri="{FF2B5EF4-FFF2-40B4-BE49-F238E27FC236}">
                <a16:creationId xmlns:a16="http://schemas.microsoft.com/office/drawing/2014/main" id="{F9EF872D-0962-3B2B-9A31-1D614272C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79E7C-C62F-CCFA-3F7A-8B79F854F229}"/>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05995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D30C4-3757-DC6A-D31E-848E7FEC8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EC058-9F43-49CE-BCDB-170C21F73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BB6F7-19C2-FD78-9730-866D5A924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73EBCB01-B384-4828-31F2-2F6DF4263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30B97D-776F-1A79-FFDE-15962B300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3B5AC-ADF6-4751-965F-82BEC3B1F624}" type="slidenum">
              <a:rPr lang="en-US" smtClean="0"/>
              <a:t>‹#›</a:t>
            </a:fld>
            <a:endParaRPr lang="en-US"/>
          </a:p>
        </p:txBody>
      </p:sp>
    </p:spTree>
    <p:extLst>
      <p:ext uri="{BB962C8B-B14F-4D97-AF65-F5344CB8AC3E}">
        <p14:creationId xmlns:p14="http://schemas.microsoft.com/office/powerpoint/2010/main" val="223163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977283"/>
      </p:ext>
    </p:extLst>
  </p:cSld>
  <p:clrMapOvr>
    <a:masterClrMapping/>
  </p:clrMapOvr>
  <mc:AlternateContent xmlns:mc="http://schemas.openxmlformats.org/markup-compatibility/2006" xmlns:p14="http://schemas.microsoft.com/office/powerpoint/2010/main">
    <mc:Choice Requires="p14">
      <p:transition spd="slow" p14:dur="2000" advTm="1164"/>
    </mc:Choice>
    <mc:Fallback xmlns="">
      <p:transition spd="slow" advTm="11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2D11A-0987-2E55-0ABB-CADC7B29B78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781F5DA-C438-51CA-370C-9F7316EF32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5450" y="1408565"/>
            <a:ext cx="7191103" cy="4329044"/>
          </a:xfrm>
          <a:prstGeom prst="rect">
            <a:avLst/>
          </a:prstGeom>
        </p:spPr>
      </p:pic>
      <p:sp>
        <p:nvSpPr>
          <p:cNvPr id="9" name="TextBox 8">
            <a:extLst>
              <a:ext uri="{FF2B5EF4-FFF2-40B4-BE49-F238E27FC236}">
                <a16:creationId xmlns:a16="http://schemas.microsoft.com/office/drawing/2014/main" id="{25FB2F3E-04A1-487C-276C-87A3AE8A0833}"/>
              </a:ext>
            </a:extLst>
          </p:cNvPr>
          <p:cNvSpPr txBox="1"/>
          <p:nvPr/>
        </p:nvSpPr>
        <p:spPr>
          <a:xfrm>
            <a:off x="7447133" y="2603430"/>
            <a:ext cx="4478978" cy="1939313"/>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“December 16, 1773”</a:t>
            </a:r>
          </a:p>
        </p:txBody>
      </p:sp>
      <p:pic>
        <p:nvPicPr>
          <p:cNvPr id="4" name="Picture 3" descr="Logo&#10;&#10;Description automatically generated">
            <a:extLst>
              <a:ext uri="{FF2B5EF4-FFF2-40B4-BE49-F238E27FC236}">
                <a16:creationId xmlns:a16="http://schemas.microsoft.com/office/drawing/2014/main" id="{9FBA9C16-D806-1F7E-3180-394D68D64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53348904-BA93-074E-C5D2-046E75C55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520F4808-8956-547E-3910-EA46B6E5BDDD}"/>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A12983-4287-3774-5F5D-2FAFC867F9D4}"/>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4183684129"/>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2000"/>
                            </p:stCondLst>
                            <p:childTnLst>
                              <p:par>
                                <p:cTn id="11" presetID="2" presetClass="entr" presetSubtype="4"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A00-0878-6D2F-3CCB-7163D2F0E77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A6E5D8B-80BC-133F-CADA-35B18DC811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5450" y="1456479"/>
            <a:ext cx="7191103" cy="4810454"/>
          </a:xfrm>
          <a:prstGeom prst="rect">
            <a:avLst/>
          </a:prstGeom>
        </p:spPr>
      </p:pic>
      <p:sp>
        <p:nvSpPr>
          <p:cNvPr id="9" name="TextBox 8">
            <a:extLst>
              <a:ext uri="{FF2B5EF4-FFF2-40B4-BE49-F238E27FC236}">
                <a16:creationId xmlns:a16="http://schemas.microsoft.com/office/drawing/2014/main" id="{F3FB504D-A2D3-E5C1-029A-46AAD525192D}"/>
              </a:ext>
            </a:extLst>
          </p:cNvPr>
          <p:cNvSpPr txBox="1"/>
          <p:nvPr/>
        </p:nvSpPr>
        <p:spPr>
          <a:xfrm>
            <a:off x="6472238" y="1153883"/>
            <a:ext cx="5353643" cy="4247638"/>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6600" dirty="0">
                <a:solidFill>
                  <a:srgbClr val="C00000"/>
                </a:solidFill>
              </a:rPr>
              <a:t>“Band of Mohawk impersonators boarded the three ships”</a:t>
            </a:r>
          </a:p>
        </p:txBody>
      </p:sp>
      <p:pic>
        <p:nvPicPr>
          <p:cNvPr id="4" name="Picture 3" descr="Logo&#10;&#10;Description automatically generated">
            <a:extLst>
              <a:ext uri="{FF2B5EF4-FFF2-40B4-BE49-F238E27FC236}">
                <a16:creationId xmlns:a16="http://schemas.microsoft.com/office/drawing/2014/main" id="{04E00AF6-71D0-7F33-82E4-A74991CDF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4B42CE37-4C6C-B38F-ADF0-12DC8235C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551DB723-90DE-CFC4-6C8B-F2A75A45113A}"/>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AAB18C-3511-3569-0AC7-D1EC90C9427A}"/>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654602776"/>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0FD03-E9E6-C5A7-2AB7-5C33F38C74C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F2F29EF-2D52-EE8B-0D4C-12820FD6C6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4403" y="865413"/>
            <a:ext cx="4364076" cy="5682391"/>
          </a:xfrm>
          <a:prstGeom prst="rect">
            <a:avLst/>
          </a:prstGeom>
        </p:spPr>
      </p:pic>
      <p:sp>
        <p:nvSpPr>
          <p:cNvPr id="9" name="TextBox 8">
            <a:extLst>
              <a:ext uri="{FF2B5EF4-FFF2-40B4-BE49-F238E27FC236}">
                <a16:creationId xmlns:a16="http://schemas.microsoft.com/office/drawing/2014/main" id="{7386CA56-411F-DA03-7CAF-59241A575E41}"/>
              </a:ext>
            </a:extLst>
          </p:cNvPr>
          <p:cNvSpPr txBox="1"/>
          <p:nvPr/>
        </p:nvSpPr>
        <p:spPr>
          <a:xfrm>
            <a:off x="7334339" y="2074622"/>
            <a:ext cx="3852153" cy="2708755"/>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“John Adams rejoiced” </a:t>
            </a:r>
          </a:p>
        </p:txBody>
      </p:sp>
      <p:pic>
        <p:nvPicPr>
          <p:cNvPr id="4" name="Picture 3" descr="Logo&#10;&#10;Description automatically generated">
            <a:extLst>
              <a:ext uri="{FF2B5EF4-FFF2-40B4-BE49-F238E27FC236}">
                <a16:creationId xmlns:a16="http://schemas.microsoft.com/office/drawing/2014/main" id="{FF4116E9-75B4-2D5B-AB34-AD9461B1F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7C90D43E-DFE1-3A80-D168-E72C18EC38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A88DDB86-E790-D417-6487-A0BD5A9929DF}"/>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151B7B1-8DAC-56E6-8D13-087657851C6C}"/>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1323007617"/>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5236C-D8EA-930F-14B9-5BAFB9AC904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C68E7D6-E009-4A5D-5995-08F43C5BB7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5450" y="1809995"/>
            <a:ext cx="7191103" cy="4103423"/>
          </a:xfrm>
          <a:prstGeom prst="rect">
            <a:avLst/>
          </a:prstGeom>
        </p:spPr>
      </p:pic>
      <p:sp>
        <p:nvSpPr>
          <p:cNvPr id="9" name="TextBox 8">
            <a:extLst>
              <a:ext uri="{FF2B5EF4-FFF2-40B4-BE49-F238E27FC236}">
                <a16:creationId xmlns:a16="http://schemas.microsoft.com/office/drawing/2014/main" id="{44ECF63D-7AD2-71BD-EA2E-8C677A1970D3}"/>
              </a:ext>
            </a:extLst>
          </p:cNvPr>
          <p:cNvSpPr txBox="1"/>
          <p:nvPr/>
        </p:nvSpPr>
        <p:spPr>
          <a:xfrm>
            <a:off x="7600228" y="1920570"/>
            <a:ext cx="4591772" cy="3478196"/>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“This Destruction of the Tea…”</a:t>
            </a:r>
          </a:p>
        </p:txBody>
      </p:sp>
      <p:pic>
        <p:nvPicPr>
          <p:cNvPr id="4" name="Picture 3" descr="Logo&#10;&#10;Description automatically generated">
            <a:extLst>
              <a:ext uri="{FF2B5EF4-FFF2-40B4-BE49-F238E27FC236}">
                <a16:creationId xmlns:a16="http://schemas.microsoft.com/office/drawing/2014/main" id="{2A37E76F-4611-BFAD-4D42-02DB883D5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7D2BA994-B1A2-85F3-3F72-C5C44389FE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DE8A734C-3BBC-BCA6-2D20-E5C92287B161}"/>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D8FE3D-3570-584C-AA9C-72FC8D05C98A}"/>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4070028461"/>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2000"/>
                            </p:stCondLst>
                            <p:childTnLst>
                              <p:par>
                                <p:cTn id="12" presetID="14" presetClass="entr" presetSubtype="1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CA0-B13A-B9BE-E9E7-3F1296A39C00}"/>
              </a:ext>
            </a:extLst>
          </p:cNvPr>
          <p:cNvSpPr>
            <a:spLocks noGrp="1"/>
          </p:cNvSpPr>
          <p:nvPr>
            <p:ph type="title"/>
          </p:nvPr>
        </p:nvSpPr>
        <p:spPr>
          <a:xfrm>
            <a:off x="838200" y="171910"/>
            <a:ext cx="10515600" cy="1325563"/>
          </a:xfrm>
        </p:spPr>
        <p:txBody>
          <a:bodyPr/>
          <a:lstStyle/>
          <a:p>
            <a:pPr algn="ctr"/>
            <a:r>
              <a:rPr lang="en-US" b="1" dirty="0"/>
              <a:t>America 250 SAR Programs Committee</a:t>
            </a:r>
          </a:p>
        </p:txBody>
      </p:sp>
      <p:pic>
        <p:nvPicPr>
          <p:cNvPr id="5" name="Picture 4" descr="Diagram&#10;&#10;Description automatically generated with medium confidence">
            <a:extLst>
              <a:ext uri="{FF2B5EF4-FFF2-40B4-BE49-F238E27FC236}">
                <a16:creationId xmlns:a16="http://schemas.microsoft.com/office/drawing/2014/main" id="{90F59DC3-A76F-B052-F61E-1261F541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547813"/>
            <a:ext cx="3676650" cy="3676650"/>
          </a:xfrm>
          <a:prstGeom prst="rect">
            <a:avLst/>
          </a:prstGeom>
        </p:spPr>
      </p:pic>
      <p:pic>
        <p:nvPicPr>
          <p:cNvPr id="7" name="Picture 6" descr="Logo, company name&#10;&#10;Description automatically generated">
            <a:extLst>
              <a:ext uri="{FF2B5EF4-FFF2-40B4-BE49-F238E27FC236}">
                <a16:creationId xmlns:a16="http://schemas.microsoft.com/office/drawing/2014/main" id="{A2C2BB7B-CDD5-3633-C876-131B0D3AE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928" y="1466235"/>
            <a:ext cx="4405122" cy="3639779"/>
          </a:xfrm>
          <a:prstGeom prst="rect">
            <a:avLst/>
          </a:prstGeom>
        </p:spPr>
      </p:pic>
      <p:sp>
        <p:nvSpPr>
          <p:cNvPr id="6" name="Title 1">
            <a:extLst>
              <a:ext uri="{FF2B5EF4-FFF2-40B4-BE49-F238E27FC236}">
                <a16:creationId xmlns:a16="http://schemas.microsoft.com/office/drawing/2014/main" id="{543FD0C5-DD4D-7E95-CC40-6014A8D55B91}"/>
              </a:ext>
            </a:extLst>
          </p:cNvPr>
          <p:cNvSpPr txBox="1">
            <a:spLocks/>
          </p:cNvSpPr>
          <p:nvPr/>
        </p:nvSpPr>
        <p:spPr>
          <a:xfrm>
            <a:off x="838200" y="5167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America250sar.org</a:t>
            </a:r>
          </a:p>
        </p:txBody>
      </p:sp>
      <p:sp>
        <p:nvSpPr>
          <p:cNvPr id="3" name="TextBox 2">
            <a:extLst>
              <a:ext uri="{FF2B5EF4-FFF2-40B4-BE49-F238E27FC236}">
                <a16:creationId xmlns:a16="http://schemas.microsoft.com/office/drawing/2014/main" id="{1DBBBFD3-C6F3-4B01-0AC1-D1FEA044DBBA}"/>
              </a:ext>
            </a:extLst>
          </p:cNvPr>
          <p:cNvSpPr txBox="1"/>
          <p:nvPr/>
        </p:nvSpPr>
        <p:spPr>
          <a:xfrm>
            <a:off x="2623457" y="6139543"/>
            <a:ext cx="6357257" cy="276999"/>
          </a:xfrm>
          <a:prstGeom prst="rect">
            <a:avLst/>
          </a:prstGeom>
          <a:noFill/>
        </p:spPr>
        <p:txBody>
          <a:bodyPr wrap="square" rtlCol="0">
            <a:spAutoFit/>
          </a:bodyPr>
          <a:lstStyle/>
          <a:p>
            <a:pPr algn="ctr"/>
            <a:r>
              <a:rPr lang="en-US" sz="1200" dirty="0">
                <a:effectLst/>
                <a:latin typeface="Times New Roman" panose="02020603050405020304" pitchFamily="18" charset="0"/>
                <a:ea typeface="Calibri" panose="020F0502020204030204" pitchFamily="34" charset="0"/>
              </a:rPr>
              <a:t>©</a:t>
            </a:r>
            <a:r>
              <a:rPr lang="en-US" sz="1200" dirty="0"/>
              <a:t>Copyright 2024, text-</a:t>
            </a:r>
            <a:r>
              <a:rPr lang="en-US" sz="1200" b="0" i="0" u="none" strike="noStrike" baseline="0" dirty="0">
                <a:latin typeface="Calibri" panose="020F0502020204030204" pitchFamily="34" charset="0"/>
              </a:rPr>
              <a:t>Peter T. Young,  design- </a:t>
            </a:r>
            <a:r>
              <a:rPr lang="en-US" sz="1200" dirty="0"/>
              <a:t>Artists Gallerie, LLC</a:t>
            </a:r>
          </a:p>
        </p:txBody>
      </p:sp>
    </p:spTree>
    <p:extLst>
      <p:ext uri="{BB962C8B-B14F-4D97-AF65-F5344CB8AC3E}">
        <p14:creationId xmlns:p14="http://schemas.microsoft.com/office/powerpoint/2010/main" val="2740671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203">
        <p159:morph option="byObject"/>
      </p:transition>
    </mc:Choice>
    <mc:Fallback xmlns="">
      <p:transition spd="slow" advTm="42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
                                        <p:tgtEl>
                                          <p:spTgt spid="5"/>
                                        </p:tgtEl>
                                      </p:cBhvr>
                                    </p:animEffect>
                                  </p:childTnLst>
                                </p:cTn>
                              </p:par>
                            </p:childTnLst>
                          </p:cTn>
                        </p:par>
                        <p:par>
                          <p:cTn id="12" fill="hold">
                            <p:stCondLst>
                              <p:cond delay="2100"/>
                            </p:stCondLst>
                            <p:childTnLst>
                              <p:par>
                                <p:cTn id="13" presetID="1" presetClass="entr" presetSubtype="0" fill="hold" grpId="0" nodeType="afterEffect">
                                  <p:stCondLst>
                                    <p:cond delay="0"/>
                                  </p:stCondLst>
                                  <p:childTnLst>
                                    <p:set>
                                      <p:cBhvr>
                                        <p:cTn id="14" dur="1" fill="hold">
                                          <p:stCondLst>
                                            <p:cond delay="799"/>
                                          </p:stCondLst>
                                        </p:cTn>
                                        <p:tgtEl>
                                          <p:spTgt spid="6"/>
                                        </p:tgtEl>
                                        <p:attrNameLst>
                                          <p:attrName>style.visibility</p:attrName>
                                        </p:attrNameLst>
                                      </p:cBhvr>
                                      <p:to>
                                        <p:strVal val="visible"/>
                                      </p:to>
                                    </p:set>
                                  </p:childTnLst>
                                </p:cTn>
                              </p:par>
                            </p:childTnLst>
                          </p:cTn>
                        </p:par>
                        <p:par>
                          <p:cTn id="15" fill="hold">
                            <p:stCondLst>
                              <p:cond delay="2900"/>
                            </p:stCondLst>
                            <p:childTnLst>
                              <p:par>
                                <p:cTn id="16" presetID="1" presetClass="entr" presetSubtype="0" fill="hold" grpId="0" nodeType="afterEffect">
                                  <p:stCondLst>
                                    <p:cond delay="0"/>
                                  </p:stCondLst>
                                  <p:childTnLst>
                                    <p:set>
                                      <p:cBhvr>
                                        <p:cTn id="17"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49109"/>
      </p:ext>
    </p:extLst>
  </p:cSld>
  <p:clrMapOvr>
    <a:masterClrMapping/>
  </p:clrMapOvr>
  <mc:AlternateContent xmlns:mc="http://schemas.openxmlformats.org/markup-compatibility/2006" xmlns:p14="http://schemas.microsoft.com/office/powerpoint/2010/main">
    <mc:Choice Requires="p14">
      <p:transition spd="slow" p14:dur="2000" advTm="1933"/>
    </mc:Choice>
    <mc:Fallback xmlns="">
      <p:transition spd="slow" advTm="19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CA0-B13A-B9BE-E9E7-3F1296A39C00}"/>
              </a:ext>
            </a:extLst>
          </p:cNvPr>
          <p:cNvSpPr>
            <a:spLocks noGrp="1"/>
          </p:cNvSpPr>
          <p:nvPr>
            <p:ph type="title"/>
          </p:nvPr>
        </p:nvSpPr>
        <p:spPr>
          <a:xfrm>
            <a:off x="838200" y="610060"/>
            <a:ext cx="10515600" cy="1325563"/>
          </a:xfrm>
        </p:spPr>
        <p:txBody>
          <a:bodyPr/>
          <a:lstStyle/>
          <a:p>
            <a:pPr algn="ctr"/>
            <a:r>
              <a:rPr lang="en-US" b="1" dirty="0"/>
              <a:t>America 250 SAR Programs Committee</a:t>
            </a:r>
          </a:p>
        </p:txBody>
      </p:sp>
      <p:pic>
        <p:nvPicPr>
          <p:cNvPr id="5" name="Picture 4" descr="Diagram&#10;&#10;Description automatically generated with medium confidence">
            <a:extLst>
              <a:ext uri="{FF2B5EF4-FFF2-40B4-BE49-F238E27FC236}">
                <a16:creationId xmlns:a16="http://schemas.microsoft.com/office/drawing/2014/main" id="{90F59DC3-A76F-B052-F61E-1261F541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690688"/>
            <a:ext cx="3676650" cy="3676650"/>
          </a:xfrm>
          <a:prstGeom prst="rect">
            <a:avLst/>
          </a:prstGeom>
        </p:spPr>
      </p:pic>
      <p:pic>
        <p:nvPicPr>
          <p:cNvPr id="7" name="Picture 6" descr="Logo, company name&#10;&#10;Description automatically generated">
            <a:extLst>
              <a:ext uri="{FF2B5EF4-FFF2-40B4-BE49-F238E27FC236}">
                <a16:creationId xmlns:a16="http://schemas.microsoft.com/office/drawing/2014/main" id="{A2C2BB7B-CDD5-3633-C876-131B0D3AE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928" y="1609110"/>
            <a:ext cx="4405122" cy="3639779"/>
          </a:xfrm>
          <a:prstGeom prst="rect">
            <a:avLst/>
          </a:prstGeom>
        </p:spPr>
      </p:pic>
      <p:sp>
        <p:nvSpPr>
          <p:cNvPr id="3" name="TextBox 2">
            <a:extLst>
              <a:ext uri="{FF2B5EF4-FFF2-40B4-BE49-F238E27FC236}">
                <a16:creationId xmlns:a16="http://schemas.microsoft.com/office/drawing/2014/main" id="{86E2439B-1465-5730-FED8-D58132B834D5}"/>
              </a:ext>
            </a:extLst>
          </p:cNvPr>
          <p:cNvSpPr txBox="1"/>
          <p:nvPr/>
        </p:nvSpPr>
        <p:spPr>
          <a:xfrm>
            <a:off x="2623457" y="6139543"/>
            <a:ext cx="6357257" cy="276999"/>
          </a:xfrm>
          <a:prstGeom prst="rect">
            <a:avLst/>
          </a:prstGeom>
          <a:noFill/>
        </p:spPr>
        <p:txBody>
          <a:bodyPr wrap="square" rtlCol="0">
            <a:spAutoFit/>
          </a:bodyPr>
          <a:lstStyle/>
          <a:p>
            <a:pPr algn="ctr"/>
            <a:r>
              <a:rPr lang="en-US" sz="1200" dirty="0">
                <a:effectLst/>
                <a:latin typeface="Times New Roman" panose="02020603050405020304" pitchFamily="18" charset="0"/>
                <a:ea typeface="Calibri" panose="020F0502020204030204" pitchFamily="34" charset="0"/>
              </a:rPr>
              <a:t>©</a:t>
            </a:r>
            <a:r>
              <a:rPr lang="en-US" sz="1200" dirty="0"/>
              <a:t>Copyright 2024, text-</a:t>
            </a:r>
            <a:r>
              <a:rPr lang="en-US" sz="1200" b="0" i="0" u="none" strike="noStrike" baseline="0" dirty="0">
                <a:latin typeface="Calibri" panose="020F0502020204030204" pitchFamily="34" charset="0"/>
              </a:rPr>
              <a:t>Peter T. Young,  design- </a:t>
            </a:r>
            <a:r>
              <a:rPr lang="en-US" sz="1200" dirty="0"/>
              <a:t>Artists Gallerie, LLC</a:t>
            </a:r>
          </a:p>
        </p:txBody>
      </p:sp>
    </p:spTree>
    <p:extLst>
      <p:ext uri="{BB962C8B-B14F-4D97-AF65-F5344CB8AC3E}">
        <p14:creationId xmlns:p14="http://schemas.microsoft.com/office/powerpoint/2010/main" val="27224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10">
        <p159:morph option="byObject"/>
      </p:transition>
    </mc:Choice>
    <mc:Fallback xmlns="">
      <p:transition spd="slow" advTm="20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9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882F8B-0722-686C-858E-70F56650DA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58887" y="2234020"/>
            <a:ext cx="5566574" cy="4174931"/>
          </a:xfrm>
          <a:prstGeom prst="rect">
            <a:avLst/>
          </a:prstGeom>
        </p:spPr>
      </p:pic>
      <p:sp>
        <p:nvSpPr>
          <p:cNvPr id="9" name="TextBox 8">
            <a:extLst>
              <a:ext uri="{FF2B5EF4-FFF2-40B4-BE49-F238E27FC236}">
                <a16:creationId xmlns:a16="http://schemas.microsoft.com/office/drawing/2014/main" id="{C92DC22C-7CF7-A7D1-2EF7-3CBD40CED54E}"/>
              </a:ext>
            </a:extLst>
          </p:cNvPr>
          <p:cNvSpPr txBox="1"/>
          <p:nvPr/>
        </p:nvSpPr>
        <p:spPr>
          <a:xfrm>
            <a:off x="1973036" y="788402"/>
            <a:ext cx="8245927" cy="1569660"/>
          </a:xfrm>
          <a:prstGeom prst="rect">
            <a:avLst/>
          </a:prstGeom>
          <a:noFill/>
        </p:spPr>
        <p:txBody>
          <a:bodyPr wrap="square" lIns="182880" tIns="182880" rIns="182880" bIns="182880" rtlCol="0">
            <a:spAutoFit/>
          </a:bodyPr>
          <a:lstStyle/>
          <a:p>
            <a:pPr algn="ctr"/>
            <a:r>
              <a:rPr lang="en-US" sz="5400" b="1" dirty="0"/>
              <a:t>Boston Tea Party</a:t>
            </a:r>
            <a:endParaRPr lang="en-US" sz="5400" dirty="0"/>
          </a:p>
          <a:p>
            <a:pPr algn="ctr"/>
            <a:r>
              <a:rPr lang="en-US" sz="2400" dirty="0"/>
              <a:t>December 16, 1773</a:t>
            </a:r>
          </a:p>
        </p:txBody>
      </p:sp>
      <p:pic>
        <p:nvPicPr>
          <p:cNvPr id="4" name="Picture 3" descr="Logo&#10;&#10;Description automatically generated">
            <a:extLst>
              <a:ext uri="{FF2B5EF4-FFF2-40B4-BE49-F238E27FC236}">
                <a16:creationId xmlns:a16="http://schemas.microsoft.com/office/drawing/2014/main" id="{EC243855-7CB6-4644-04E4-A4442886B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1E289969-EC48-EDFB-B023-E1A8F6745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6" name="Straight Connector 5">
            <a:extLst>
              <a:ext uri="{FF2B5EF4-FFF2-40B4-BE49-F238E27FC236}">
                <a16:creationId xmlns:a16="http://schemas.microsoft.com/office/drawing/2014/main" id="{A5020500-EF6D-CE19-CA80-FBA47F97B785}"/>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F7F4389-AC90-4CAA-8922-1EDA226DFB2D}"/>
              </a:ext>
            </a:extLst>
          </p:cNvPr>
          <p:cNvSpPr txBox="1"/>
          <p:nvPr/>
        </p:nvSpPr>
        <p:spPr>
          <a:xfrm>
            <a:off x="8309594" y="310195"/>
            <a:ext cx="3818738" cy="646331"/>
          </a:xfrm>
          <a:prstGeom prst="rect">
            <a:avLst/>
          </a:prstGeom>
          <a:noFill/>
        </p:spPr>
        <p:txBody>
          <a:bodyPr wrap="none" rtlCol="0">
            <a:spAutoFit/>
          </a:bodyPr>
          <a:lstStyle/>
          <a:p>
            <a:r>
              <a:rPr lang="en-US" b="1" dirty="0">
                <a:effectLst/>
              </a:rPr>
              <a:t>"Decade of the American Revolution“ </a:t>
            </a:r>
            <a:endParaRPr lang="en-US" b="1" dirty="0"/>
          </a:p>
          <a:p>
            <a:endParaRPr lang="en-US" dirty="0"/>
          </a:p>
        </p:txBody>
      </p:sp>
    </p:spTree>
    <p:custDataLst>
      <p:tags r:id="rId1"/>
    </p:custDataLst>
    <p:extLst>
      <p:ext uri="{BB962C8B-B14F-4D97-AF65-F5344CB8AC3E}">
        <p14:creationId xmlns:p14="http://schemas.microsoft.com/office/powerpoint/2010/main" val="2951999036"/>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C0B5-0260-47FE-881E-5E1B704B67E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0E9813D-952E-137A-99AF-49D70D9EA5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5450" y="1452048"/>
            <a:ext cx="8647733" cy="4124569"/>
          </a:xfrm>
          <a:prstGeom prst="rect">
            <a:avLst/>
          </a:prstGeom>
        </p:spPr>
      </p:pic>
      <p:sp>
        <p:nvSpPr>
          <p:cNvPr id="9" name="TextBox 8">
            <a:extLst>
              <a:ext uri="{FF2B5EF4-FFF2-40B4-BE49-F238E27FC236}">
                <a16:creationId xmlns:a16="http://schemas.microsoft.com/office/drawing/2014/main" id="{C0F22057-6ED8-95F2-0269-675F1BC3D26B}"/>
              </a:ext>
            </a:extLst>
          </p:cNvPr>
          <p:cNvSpPr txBox="1"/>
          <p:nvPr/>
        </p:nvSpPr>
        <p:spPr>
          <a:xfrm>
            <a:off x="6380796" y="2079569"/>
            <a:ext cx="5285754" cy="4247638"/>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6600" dirty="0">
                <a:solidFill>
                  <a:srgbClr val="C00000"/>
                </a:solidFill>
              </a:rPr>
              <a:t>“The practice of tea drinking arrived with colonists”</a:t>
            </a:r>
          </a:p>
        </p:txBody>
      </p:sp>
      <p:pic>
        <p:nvPicPr>
          <p:cNvPr id="4" name="Picture 3" descr="Logo&#10;&#10;Description automatically generated">
            <a:extLst>
              <a:ext uri="{FF2B5EF4-FFF2-40B4-BE49-F238E27FC236}">
                <a16:creationId xmlns:a16="http://schemas.microsoft.com/office/drawing/2014/main" id="{ADF41429-4B93-1CD8-BFA0-D0534F40E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2D459363-E205-9F7E-47D3-4F731370A6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E0EFB2EE-8402-ED0D-02E5-61BE8BEEAA4E}"/>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387907-B00C-65B7-675A-331FD8E94B71}"/>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714377081"/>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D03CF-A2DC-C63E-D662-9D7AB24D6E5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B28ECDE-C526-9DD1-6837-66ECC766D3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809" y="1173634"/>
            <a:ext cx="7191103" cy="5099145"/>
          </a:xfrm>
          <a:prstGeom prst="rect">
            <a:avLst/>
          </a:prstGeom>
        </p:spPr>
      </p:pic>
      <p:sp>
        <p:nvSpPr>
          <p:cNvPr id="9" name="TextBox 8">
            <a:extLst>
              <a:ext uri="{FF2B5EF4-FFF2-40B4-BE49-F238E27FC236}">
                <a16:creationId xmlns:a16="http://schemas.microsoft.com/office/drawing/2014/main" id="{49684A53-65A9-6593-7FE4-27F86D446FB4}"/>
              </a:ext>
            </a:extLst>
          </p:cNvPr>
          <p:cNvSpPr txBox="1"/>
          <p:nvPr/>
        </p:nvSpPr>
        <p:spPr>
          <a:xfrm>
            <a:off x="8570715" y="2074622"/>
            <a:ext cx="2544476" cy="2708755"/>
          </a:xfrm>
          <a:prstGeom prst="rect">
            <a:avLst/>
          </a:prstGeom>
          <a:noFill/>
        </p:spPr>
        <p:txBody>
          <a:bodyPr wrap="square" lIns="182880" tIns="182880" rIns="182880" bIns="182880" rtlCol="0">
            <a:spAutoFit/>
          </a:bodyPr>
          <a:lstStyle/>
          <a:p>
            <a:pPr>
              <a:lnSpc>
                <a:spcPts val="6000"/>
              </a:lnSpc>
            </a:pPr>
            <a:r>
              <a:rPr lang="en-US" sz="6600" dirty="0">
                <a:solidFill>
                  <a:srgbClr val="C00000"/>
                </a:solidFill>
              </a:rPr>
              <a:t>“Tea Act in 1773” </a:t>
            </a:r>
          </a:p>
        </p:txBody>
      </p:sp>
      <p:pic>
        <p:nvPicPr>
          <p:cNvPr id="4" name="Picture 3" descr="Logo&#10;&#10;Description automatically generated">
            <a:extLst>
              <a:ext uri="{FF2B5EF4-FFF2-40B4-BE49-F238E27FC236}">
                <a16:creationId xmlns:a16="http://schemas.microsoft.com/office/drawing/2014/main" id="{0B66FD34-1BE4-0B29-7F4C-804935EBF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6422A3E6-2B7F-FAA3-5908-10A1E9750C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50364920-A0C2-FFD1-ECB5-5889EA5AB682}"/>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F2E581-5C96-D173-911F-B13C037DAD55}"/>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1254758898"/>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3000"/>
                            </p:stCondLst>
                            <p:childTnLst>
                              <p:par>
                                <p:cTn id="9" presetID="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BD74-2742-BEC5-90F1-29578E6B96F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E22E7C-F99D-7B22-A86E-0683DF4389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3319" y="769554"/>
            <a:ext cx="7191103" cy="5705337"/>
          </a:xfrm>
          <a:prstGeom prst="rect">
            <a:avLst/>
          </a:prstGeom>
        </p:spPr>
      </p:pic>
      <p:sp>
        <p:nvSpPr>
          <p:cNvPr id="9" name="TextBox 8">
            <a:extLst>
              <a:ext uri="{FF2B5EF4-FFF2-40B4-BE49-F238E27FC236}">
                <a16:creationId xmlns:a16="http://schemas.microsoft.com/office/drawing/2014/main" id="{D1418B89-8E70-6E73-71DF-C13E4330B1C0}"/>
              </a:ext>
            </a:extLst>
          </p:cNvPr>
          <p:cNvSpPr txBox="1"/>
          <p:nvPr/>
        </p:nvSpPr>
        <p:spPr>
          <a:xfrm>
            <a:off x="7607260" y="1498403"/>
            <a:ext cx="4427578" cy="4247638"/>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“Bail out the struggling East India Co”</a:t>
            </a:r>
          </a:p>
        </p:txBody>
      </p:sp>
      <p:pic>
        <p:nvPicPr>
          <p:cNvPr id="4" name="Picture 3" descr="Logo&#10;&#10;Description automatically generated">
            <a:extLst>
              <a:ext uri="{FF2B5EF4-FFF2-40B4-BE49-F238E27FC236}">
                <a16:creationId xmlns:a16="http://schemas.microsoft.com/office/drawing/2014/main" id="{A8FD26BF-C487-9167-27BC-45A75061B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320E4E00-D3C5-7969-1DE5-6C82D4366D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CE1A1DA4-34DD-1AA8-66DA-C509B5A2271C}"/>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FC52AD1-6F15-67CD-FD52-13ED3E28A35B}"/>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1087221577"/>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2000"/>
                            </p:stCondLst>
                            <p:childTnLst>
                              <p:par>
                                <p:cTn id="12" presetID="42"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CA4D9-9041-5A68-B12F-9A1A358710A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3EF555B-87A7-AFF1-6B87-6A2C8953CA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61158" y="1092720"/>
            <a:ext cx="8525633" cy="4906194"/>
          </a:xfrm>
          <a:prstGeom prst="rect">
            <a:avLst/>
          </a:prstGeom>
        </p:spPr>
      </p:pic>
      <p:sp>
        <p:nvSpPr>
          <p:cNvPr id="9" name="TextBox 8">
            <a:extLst>
              <a:ext uri="{FF2B5EF4-FFF2-40B4-BE49-F238E27FC236}">
                <a16:creationId xmlns:a16="http://schemas.microsoft.com/office/drawing/2014/main" id="{6BD89805-F4F5-F773-C75F-ACA215F2488E}"/>
              </a:ext>
            </a:extLst>
          </p:cNvPr>
          <p:cNvSpPr txBox="1"/>
          <p:nvPr/>
        </p:nvSpPr>
        <p:spPr>
          <a:xfrm>
            <a:off x="832860" y="1689902"/>
            <a:ext cx="3717938" cy="3478196"/>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6600" dirty="0">
                <a:solidFill>
                  <a:srgbClr val="C00000"/>
                </a:solidFill>
              </a:rPr>
              <a:t>“Directly ship tea to the colonies”</a:t>
            </a:r>
          </a:p>
        </p:txBody>
      </p:sp>
      <p:pic>
        <p:nvPicPr>
          <p:cNvPr id="4" name="Picture 3" descr="Logo&#10;&#10;Description automatically generated">
            <a:extLst>
              <a:ext uri="{FF2B5EF4-FFF2-40B4-BE49-F238E27FC236}">
                <a16:creationId xmlns:a16="http://schemas.microsoft.com/office/drawing/2014/main" id="{D6E464B7-B843-664E-A54F-186217661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99FB707B-C21F-F2E1-9E71-29C1D8478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993D449B-FAD6-0CAC-796E-00EE276B4EB6}"/>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0DD17D-58E0-3154-4D58-F1D7F2B2DBF4}"/>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3151742686"/>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7D5A-ED23-AEC7-A05D-F17EA5ABDB5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55DF1F1-FADC-7B80-5616-FBB70D835D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1128" y="1092720"/>
            <a:ext cx="8762136" cy="4928701"/>
          </a:xfrm>
          <a:prstGeom prst="rect">
            <a:avLst/>
          </a:prstGeom>
        </p:spPr>
      </p:pic>
      <p:sp>
        <p:nvSpPr>
          <p:cNvPr id="9" name="TextBox 8">
            <a:extLst>
              <a:ext uri="{FF2B5EF4-FFF2-40B4-BE49-F238E27FC236}">
                <a16:creationId xmlns:a16="http://schemas.microsoft.com/office/drawing/2014/main" id="{605043A4-A971-26A9-64B4-FBDE78B8E0AB}"/>
              </a:ext>
            </a:extLst>
          </p:cNvPr>
          <p:cNvSpPr txBox="1"/>
          <p:nvPr/>
        </p:nvSpPr>
        <p:spPr>
          <a:xfrm>
            <a:off x="7649568" y="2165045"/>
            <a:ext cx="3971304" cy="4247638"/>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6600" dirty="0">
                <a:solidFill>
                  <a:srgbClr val="C00000"/>
                </a:solidFill>
              </a:rPr>
              <a:t>“The colonists resisted the Tea Act”</a:t>
            </a:r>
          </a:p>
        </p:txBody>
      </p:sp>
      <p:pic>
        <p:nvPicPr>
          <p:cNvPr id="4" name="Picture 3" descr="Logo&#10;&#10;Description automatically generated">
            <a:extLst>
              <a:ext uri="{FF2B5EF4-FFF2-40B4-BE49-F238E27FC236}">
                <a16:creationId xmlns:a16="http://schemas.microsoft.com/office/drawing/2014/main" id="{25804C69-C1A1-7FEF-8DBF-F1F78BF9F1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26A908E4-DBBC-4EE8-93B1-BA979C09D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08058443-5AAA-AD3B-6C4C-ADF61DBBF6F1}"/>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E7807B6-B1D4-658C-DE23-C8399655EF09}"/>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Tree>
    <p:custDataLst>
      <p:tags r:id="rId1"/>
    </p:custDataLst>
    <p:extLst>
      <p:ext uri="{BB962C8B-B14F-4D97-AF65-F5344CB8AC3E}">
        <p14:creationId xmlns:p14="http://schemas.microsoft.com/office/powerpoint/2010/main" val="2752044618"/>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2000"/>
                            </p:stCondLst>
                            <p:childTnLst>
                              <p:par>
                                <p:cTn id="11" presetID="16" presetClass="entr" presetSubtype="21"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E07F2-BEB6-2533-4580-E7A28ED05BC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4606053-8994-C6A0-0A2C-3DCF19ADB9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3076" y="1362510"/>
            <a:ext cx="7191103" cy="4129747"/>
          </a:xfrm>
          <a:prstGeom prst="rect">
            <a:avLst/>
          </a:prstGeom>
        </p:spPr>
      </p:pic>
      <p:pic>
        <p:nvPicPr>
          <p:cNvPr id="4" name="Picture 3" descr="Logo&#10;&#10;Description automatically generated">
            <a:extLst>
              <a:ext uri="{FF2B5EF4-FFF2-40B4-BE49-F238E27FC236}">
                <a16:creationId xmlns:a16="http://schemas.microsoft.com/office/drawing/2014/main" id="{8C4E8749-81A5-D057-61FA-9ACF57B7C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8677599C-64AD-F080-CD0A-A6EC2CADCE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12A4B0EC-0774-D94E-EE39-C1F2EF93C8E0}"/>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865172-4E13-D50C-2040-3D6D1F46FF1C}"/>
              </a:ext>
            </a:extLst>
          </p:cNvPr>
          <p:cNvSpPr txBox="1"/>
          <p:nvPr/>
        </p:nvSpPr>
        <p:spPr>
          <a:xfrm>
            <a:off x="5585535" y="310195"/>
            <a:ext cx="5600957" cy="646331"/>
          </a:xfrm>
          <a:prstGeom prst="rect">
            <a:avLst/>
          </a:prstGeom>
          <a:noFill/>
        </p:spPr>
        <p:txBody>
          <a:bodyPr wrap="none" rtlCol="0">
            <a:spAutoFit/>
          </a:bodyPr>
          <a:lstStyle/>
          <a:p>
            <a:r>
              <a:rPr lang="en-US" b="1" dirty="0">
                <a:effectLst/>
              </a:rPr>
              <a:t>"Decade of the American Revolution“ – Boston Tea Party</a:t>
            </a:r>
            <a:endParaRPr lang="en-US" b="1" dirty="0"/>
          </a:p>
          <a:p>
            <a:endParaRPr lang="en-US" dirty="0"/>
          </a:p>
        </p:txBody>
      </p:sp>
      <p:sp>
        <p:nvSpPr>
          <p:cNvPr id="9" name="TextBox 8">
            <a:extLst>
              <a:ext uri="{FF2B5EF4-FFF2-40B4-BE49-F238E27FC236}">
                <a16:creationId xmlns:a16="http://schemas.microsoft.com/office/drawing/2014/main" id="{CE0736FA-01B5-A633-852A-A07043A87BFA}"/>
              </a:ext>
            </a:extLst>
          </p:cNvPr>
          <p:cNvSpPr txBox="1"/>
          <p:nvPr/>
        </p:nvSpPr>
        <p:spPr>
          <a:xfrm>
            <a:off x="7100888" y="2908959"/>
            <a:ext cx="4658723" cy="3478196"/>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6600" dirty="0">
                <a:solidFill>
                  <a:srgbClr val="C00000"/>
                </a:solidFill>
              </a:rPr>
              <a:t>“Citizens threatened tax collectors” </a:t>
            </a:r>
          </a:p>
        </p:txBody>
      </p:sp>
    </p:spTree>
    <p:custDataLst>
      <p:tags r:id="rId1"/>
    </p:custDataLst>
    <p:extLst>
      <p:ext uri="{BB962C8B-B14F-4D97-AF65-F5344CB8AC3E}">
        <p14:creationId xmlns:p14="http://schemas.microsoft.com/office/powerpoint/2010/main" val="2418446412"/>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par>
                          <p:cTn id="8" fill="hold">
                            <p:stCondLst>
                              <p:cond delay="2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7.xml><?xml version="1.0" encoding="utf-8"?>
<p:tagLst xmlns:a="http://schemas.openxmlformats.org/drawingml/2006/main" xmlns:r="http://schemas.openxmlformats.org/officeDocument/2006/relationships" xmlns:p="http://schemas.openxmlformats.org/presentationml/2006/main">
  <p:tag name="TIMING" val="|1.7"/>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693</Words>
  <Application>Microsoft Office PowerPoint</Application>
  <PresentationFormat>Widescreen</PresentationFormat>
  <Paragraphs>72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America 250 SAR Programs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 250 SAR Programs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tieman</dc:creator>
  <cp:lastModifiedBy>michael tieman</cp:lastModifiedBy>
  <cp:revision>55</cp:revision>
  <cp:lastPrinted>2024-02-03T21:54:11Z</cp:lastPrinted>
  <dcterms:created xsi:type="dcterms:W3CDTF">2022-07-25T17:50:13Z</dcterms:created>
  <dcterms:modified xsi:type="dcterms:W3CDTF">2024-02-13T18:42:23Z</dcterms:modified>
</cp:coreProperties>
</file>