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handoutMasterIdLst>
    <p:handoutMasterId r:id="rId25"/>
  </p:handoutMasterIdLst>
  <p:sldIdLst>
    <p:sldId id="284" r:id="rId3"/>
    <p:sldId id="260" r:id="rId4"/>
    <p:sldId id="261" r:id="rId5"/>
    <p:sldId id="298" r:id="rId6"/>
    <p:sldId id="299" r:id="rId7"/>
    <p:sldId id="300" r:id="rId8"/>
    <p:sldId id="301" r:id="rId9"/>
    <p:sldId id="302" r:id="rId10"/>
    <p:sldId id="303" r:id="rId11"/>
    <p:sldId id="288" r:id="rId12"/>
    <p:sldId id="289" r:id="rId13"/>
    <p:sldId id="290" r:id="rId14"/>
    <p:sldId id="291" r:id="rId15"/>
    <p:sldId id="292" r:id="rId16"/>
    <p:sldId id="293" r:id="rId17"/>
    <p:sldId id="294" r:id="rId18"/>
    <p:sldId id="295" r:id="rId19"/>
    <p:sldId id="296" r:id="rId20"/>
    <p:sldId id="297" r:id="rId21"/>
    <p:sldId id="287" r:id="rId22"/>
    <p:sldId id="286"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42B0BF-20A9-41FB-894D-77136C968EC0}" v="430" dt="2024-02-05T22:38:00.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65" autoAdjust="0"/>
    <p:restoredTop sz="95688" autoAdjust="0"/>
  </p:normalViewPr>
  <p:slideViewPr>
    <p:cSldViewPr snapToGrid="0">
      <p:cViewPr varScale="1">
        <p:scale>
          <a:sx n="67" d="100"/>
          <a:sy n="67" d="100"/>
        </p:scale>
        <p:origin x="48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98"/>
    </p:cViewPr>
  </p:sorterViewPr>
  <p:notesViewPr>
    <p:cSldViewPr snapToGrid="0">
      <p:cViewPr varScale="1">
        <p:scale>
          <a:sx n="52" d="100"/>
          <a:sy n="52" d="100"/>
        </p:scale>
        <p:origin x="273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EF68A3-CEC2-68B0-4669-FE7B6B98D504}"/>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8E3136-8523-74A1-2CA0-83E612A7B280}"/>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E1812B61-1B8B-4059-8464-1BBAC7E3B3B3}" type="datetimeFigureOut">
              <a:rPr lang="en-US" smtClean="0"/>
              <a:t>2/13/2024</a:t>
            </a:fld>
            <a:endParaRPr lang="en-US"/>
          </a:p>
        </p:txBody>
      </p:sp>
      <p:sp>
        <p:nvSpPr>
          <p:cNvPr id="4" name="Footer Placeholder 3">
            <a:extLst>
              <a:ext uri="{FF2B5EF4-FFF2-40B4-BE49-F238E27FC236}">
                <a16:creationId xmlns:a16="http://schemas.microsoft.com/office/drawing/2014/main" id="{88AE4AA4-D19B-55E9-6A59-1BDA62337B64}"/>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2D0F11-DCDF-7D5D-A0C6-77E731E719ED}"/>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93C7B763-7D0F-4A31-BD38-41EF1030DDCE}" type="slidenum">
              <a:rPr lang="en-US" smtClean="0"/>
              <a:t>‹#›</a:t>
            </a:fld>
            <a:endParaRPr lang="en-US"/>
          </a:p>
        </p:txBody>
      </p:sp>
    </p:spTree>
    <p:extLst>
      <p:ext uri="{BB962C8B-B14F-4D97-AF65-F5344CB8AC3E}">
        <p14:creationId xmlns:p14="http://schemas.microsoft.com/office/powerpoint/2010/main" val="2521619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29AE3407-18AF-4679-A6BD-D820221E36F4}" type="datetimeFigureOut">
              <a:rPr lang="en-US" smtClean="0"/>
              <a:t>2/13/2024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A3AD2C37-73ED-4BFB-AF0A-AB75A1D22250}" type="slidenum">
              <a:rPr lang="en-US" smtClean="0"/>
              <a:t>‹#›</a:t>
            </a:fld>
            <a:endParaRPr lang="en-US"/>
          </a:p>
        </p:txBody>
      </p:sp>
    </p:spTree>
    <p:extLst>
      <p:ext uri="{BB962C8B-B14F-4D97-AF65-F5344CB8AC3E}">
        <p14:creationId xmlns:p14="http://schemas.microsoft.com/office/powerpoint/2010/main" val="2311629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D2C37-73ED-4BFB-AF0A-AB75A1D22250}" type="slidenum">
              <a:rPr lang="en-US" smtClean="0"/>
              <a:t>1</a:t>
            </a:fld>
            <a:endParaRPr lang="en-US"/>
          </a:p>
        </p:txBody>
      </p:sp>
    </p:spTree>
    <p:extLst>
      <p:ext uri="{BB962C8B-B14F-4D97-AF65-F5344CB8AC3E}">
        <p14:creationId xmlns:p14="http://schemas.microsoft.com/office/powerpoint/2010/main" val="2664551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B0028-5236-47E8-29A2-BC3A6351F0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52E8B-1190-0329-B790-A05D33C103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C10B1C-6064-B07B-48FD-A25D9BE278AE}"/>
              </a:ext>
            </a:extLst>
          </p:cNvPr>
          <p:cNvSpPr>
            <a:spLocks noGrp="1"/>
          </p:cNvSpPr>
          <p:nvPr>
            <p:ph type="body" idx="1"/>
          </p:nvPr>
        </p:nvSpPr>
        <p:spPr/>
        <p:txBody>
          <a:bodyPr/>
          <a:lstStyle/>
          <a:p>
            <a:r>
              <a:rPr lang="en-US" sz="1600" dirty="0"/>
              <a:t>Across North America, colonists rose in solidarity with the people of Massachusetts. </a:t>
            </a:r>
          </a:p>
          <a:p>
            <a:endParaRPr lang="en-US" sz="1600" dirty="0"/>
          </a:p>
          <a:p>
            <a:r>
              <a:rPr lang="en-US" sz="1600" dirty="0"/>
              <a:t>Goods arrived in Massachusetts from as far south as Georgia, and by late spring 1774, nine of the colonies called for a continental congress</a:t>
            </a:r>
          </a:p>
          <a:p>
            <a:pPr>
              <a:spcAft>
                <a:spcPts val="1269"/>
              </a:spcAft>
            </a:pPr>
            <a:r>
              <a:rPr lang="en-US" sz="1600" dirty="0">
                <a:effectLst/>
                <a:ea typeface="Calibri" panose="020F0502020204030204" pitchFamily="34" charset="0"/>
              </a:rPr>
              <a:t> </a:t>
            </a:r>
          </a:p>
          <a:p>
            <a:endParaRPr lang="en-US" sz="1600" dirty="0"/>
          </a:p>
        </p:txBody>
      </p:sp>
      <p:sp>
        <p:nvSpPr>
          <p:cNvPr id="4" name="Slide Number Placeholder 3">
            <a:extLst>
              <a:ext uri="{FF2B5EF4-FFF2-40B4-BE49-F238E27FC236}">
                <a16:creationId xmlns:a16="http://schemas.microsoft.com/office/drawing/2014/main" id="{6343EABF-B4CE-C714-9968-E470585D9EAF}"/>
              </a:ext>
            </a:extLst>
          </p:cNvPr>
          <p:cNvSpPr>
            <a:spLocks noGrp="1"/>
          </p:cNvSpPr>
          <p:nvPr>
            <p:ph type="sldNum" sz="quarter" idx="5"/>
          </p:nvPr>
        </p:nvSpPr>
        <p:spPr/>
        <p:txBody>
          <a:bodyPr/>
          <a:lstStyle/>
          <a:p>
            <a:fld id="{A3AD2C37-73ED-4BFB-AF0A-AB75A1D22250}" type="slidenum">
              <a:rPr lang="en-US" smtClean="0"/>
              <a:t>10</a:t>
            </a:fld>
            <a:endParaRPr lang="en-US"/>
          </a:p>
        </p:txBody>
      </p:sp>
    </p:spTree>
    <p:extLst>
      <p:ext uri="{BB962C8B-B14F-4D97-AF65-F5344CB8AC3E}">
        <p14:creationId xmlns:p14="http://schemas.microsoft.com/office/powerpoint/2010/main" val="3984741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D623D-C5AA-4873-9130-6F21F38C3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3245A-F48C-87CC-62D9-E5368109B9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CF086A-4C2A-E930-CE17-19130D4E9C9B}"/>
              </a:ext>
            </a:extLst>
          </p:cNvPr>
          <p:cNvSpPr>
            <a:spLocks noGrp="1"/>
          </p:cNvSpPr>
          <p:nvPr>
            <p:ph type="body" idx="1"/>
          </p:nvPr>
        </p:nvSpPr>
        <p:spPr/>
        <p:txBody>
          <a:bodyPr/>
          <a:lstStyle/>
          <a:p>
            <a:r>
              <a:rPr lang="en-US" sz="1600" dirty="0"/>
              <a:t>Virginia’s Committee of Correspondence is largely credited with originating the invitation. The colony of Connecticut was the first to respond. </a:t>
            </a:r>
          </a:p>
          <a:p>
            <a:endParaRPr lang="en-US" sz="1600" dirty="0"/>
          </a:p>
        </p:txBody>
      </p:sp>
      <p:sp>
        <p:nvSpPr>
          <p:cNvPr id="4" name="Slide Number Placeholder 3">
            <a:extLst>
              <a:ext uri="{FF2B5EF4-FFF2-40B4-BE49-F238E27FC236}">
                <a16:creationId xmlns:a16="http://schemas.microsoft.com/office/drawing/2014/main" id="{C49CFC6C-19D3-FBBC-A6F8-40ECBA52FD70}"/>
              </a:ext>
            </a:extLst>
          </p:cNvPr>
          <p:cNvSpPr>
            <a:spLocks noGrp="1"/>
          </p:cNvSpPr>
          <p:nvPr>
            <p:ph type="sldNum" sz="quarter" idx="5"/>
          </p:nvPr>
        </p:nvSpPr>
        <p:spPr/>
        <p:txBody>
          <a:bodyPr/>
          <a:lstStyle/>
          <a:p>
            <a:fld id="{A3AD2C37-73ED-4BFB-AF0A-AB75A1D22250}" type="slidenum">
              <a:rPr lang="en-US" smtClean="0"/>
              <a:t>11</a:t>
            </a:fld>
            <a:endParaRPr lang="en-US"/>
          </a:p>
        </p:txBody>
      </p:sp>
    </p:spTree>
    <p:extLst>
      <p:ext uri="{BB962C8B-B14F-4D97-AF65-F5344CB8AC3E}">
        <p14:creationId xmlns:p14="http://schemas.microsoft.com/office/powerpoint/2010/main" val="3330054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54678-665B-E9FB-86E9-123E627A37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4A653-6F67-BE49-1249-D1160FADC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138FC-FE58-D109-0D50-AAE9D806DA8E}"/>
              </a:ext>
            </a:extLst>
          </p:cNvPr>
          <p:cNvSpPr>
            <a:spLocks noGrp="1"/>
          </p:cNvSpPr>
          <p:nvPr>
            <p:ph type="body" idx="1"/>
          </p:nvPr>
        </p:nvSpPr>
        <p:spPr/>
        <p:txBody>
          <a:bodyPr/>
          <a:lstStyle/>
          <a:p>
            <a:r>
              <a:rPr lang="en-US" sz="1600" dirty="0"/>
              <a:t>Colonial legislatures empowered delegates to attend a Continental Congress which would set terms for a boycott</a:t>
            </a:r>
          </a:p>
          <a:p>
            <a:pPr>
              <a:spcAft>
                <a:spcPts val="1269"/>
              </a:spcAft>
            </a:pPr>
            <a:r>
              <a:rPr lang="en-US" sz="1600" dirty="0">
                <a:effectLst/>
                <a:ea typeface="Calibri" panose="020F0502020204030204" pitchFamily="34" charset="0"/>
              </a:rPr>
              <a:t> </a:t>
            </a:r>
          </a:p>
          <a:p>
            <a:endParaRPr lang="en-US" dirty="0"/>
          </a:p>
        </p:txBody>
      </p:sp>
      <p:sp>
        <p:nvSpPr>
          <p:cNvPr id="4" name="Slide Number Placeholder 3">
            <a:extLst>
              <a:ext uri="{FF2B5EF4-FFF2-40B4-BE49-F238E27FC236}">
                <a16:creationId xmlns:a16="http://schemas.microsoft.com/office/drawing/2014/main" id="{EA3094E9-050F-92A3-2717-CF4DF3852338}"/>
              </a:ext>
            </a:extLst>
          </p:cNvPr>
          <p:cNvSpPr>
            <a:spLocks noGrp="1"/>
          </p:cNvSpPr>
          <p:nvPr>
            <p:ph type="sldNum" sz="quarter" idx="5"/>
          </p:nvPr>
        </p:nvSpPr>
        <p:spPr/>
        <p:txBody>
          <a:bodyPr/>
          <a:lstStyle/>
          <a:p>
            <a:fld id="{A3AD2C37-73ED-4BFB-AF0A-AB75A1D22250}" type="slidenum">
              <a:rPr lang="en-US" smtClean="0"/>
              <a:t>12</a:t>
            </a:fld>
            <a:endParaRPr lang="en-US"/>
          </a:p>
        </p:txBody>
      </p:sp>
    </p:spTree>
    <p:extLst>
      <p:ext uri="{BB962C8B-B14F-4D97-AF65-F5344CB8AC3E}">
        <p14:creationId xmlns:p14="http://schemas.microsoft.com/office/powerpoint/2010/main" val="1221935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2B1A9-CEEB-A036-AE2D-3D89575B5C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171DA4-3B00-20DC-5BF0-6D3008416F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6262DF-F2B9-6334-5C5B-A113871F18AA}"/>
              </a:ext>
            </a:extLst>
          </p:cNvPr>
          <p:cNvSpPr>
            <a:spLocks noGrp="1"/>
          </p:cNvSpPr>
          <p:nvPr>
            <p:ph type="body" idx="1"/>
          </p:nvPr>
        </p:nvSpPr>
        <p:spPr/>
        <p:txBody>
          <a:bodyPr/>
          <a:lstStyle/>
          <a:p>
            <a:r>
              <a:rPr lang="en-US" sz="1600" dirty="0"/>
              <a:t>The colonies elected delegates to the First Continental Congress in various ways. </a:t>
            </a:r>
          </a:p>
          <a:p>
            <a:r>
              <a:rPr lang="en-US" sz="1600" dirty="0"/>
              <a:t>Some delegates were elected through their respective colonial legislatures or committees of correspondence. </a:t>
            </a:r>
          </a:p>
          <a:p>
            <a:pPr>
              <a:spcAft>
                <a:spcPts val="1269"/>
              </a:spcAft>
            </a:pPr>
            <a:r>
              <a:rPr lang="en-US" sz="1600" dirty="0">
                <a:effectLst/>
                <a:ea typeface="Calibri" panose="020F0502020204030204" pitchFamily="34" charset="0"/>
              </a:rPr>
              <a:t> </a:t>
            </a:r>
          </a:p>
          <a:p>
            <a:endParaRPr lang="en-US" sz="1600" dirty="0"/>
          </a:p>
        </p:txBody>
      </p:sp>
      <p:sp>
        <p:nvSpPr>
          <p:cNvPr id="4" name="Slide Number Placeholder 3">
            <a:extLst>
              <a:ext uri="{FF2B5EF4-FFF2-40B4-BE49-F238E27FC236}">
                <a16:creationId xmlns:a16="http://schemas.microsoft.com/office/drawing/2014/main" id="{F2B6C9B0-3014-2F41-1DD8-12B52A49D639}"/>
              </a:ext>
            </a:extLst>
          </p:cNvPr>
          <p:cNvSpPr>
            <a:spLocks noGrp="1"/>
          </p:cNvSpPr>
          <p:nvPr>
            <p:ph type="sldNum" sz="quarter" idx="5"/>
          </p:nvPr>
        </p:nvSpPr>
        <p:spPr/>
        <p:txBody>
          <a:bodyPr/>
          <a:lstStyle/>
          <a:p>
            <a:fld id="{A3AD2C37-73ED-4BFB-AF0A-AB75A1D22250}" type="slidenum">
              <a:rPr lang="en-US" smtClean="0"/>
              <a:t>13</a:t>
            </a:fld>
            <a:endParaRPr lang="en-US"/>
          </a:p>
        </p:txBody>
      </p:sp>
    </p:spTree>
    <p:extLst>
      <p:ext uri="{BB962C8B-B14F-4D97-AF65-F5344CB8AC3E}">
        <p14:creationId xmlns:p14="http://schemas.microsoft.com/office/powerpoint/2010/main" val="3667375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87C1F-64DD-C32B-7B8A-DF70E7B5C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4E8A04-A6AA-AC91-6C9D-46FDA1735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A4220D-AF10-0282-2220-E691E3A570E3}"/>
              </a:ext>
            </a:extLst>
          </p:cNvPr>
          <p:cNvSpPr>
            <a:spLocks noGrp="1"/>
          </p:cNvSpPr>
          <p:nvPr>
            <p:ph type="body" idx="1"/>
          </p:nvPr>
        </p:nvSpPr>
        <p:spPr/>
        <p:txBody>
          <a:bodyPr/>
          <a:lstStyle/>
          <a:p>
            <a:r>
              <a:rPr lang="en-US" sz="1600" dirty="0"/>
              <a:t>The Congress first convened in Carpenters’ Hall in Philadelphia, PA on Sept. 5, 1774, with delegates from each of the 13 colonies except Georgia. (Georgia was facing a war with Native American tribes and the colony did not want to jeopardize British assistance.) </a:t>
            </a:r>
          </a:p>
          <a:p>
            <a:pPr>
              <a:spcAft>
                <a:spcPts val="1269"/>
              </a:spcAft>
            </a:pPr>
            <a:r>
              <a:rPr lang="en-US" sz="1600" dirty="0">
                <a:effectLst/>
                <a:ea typeface="Calibri" panose="020F0502020204030204" pitchFamily="34" charset="0"/>
              </a:rPr>
              <a:t> </a:t>
            </a:r>
          </a:p>
          <a:p>
            <a:endParaRPr lang="en-US" sz="1600" dirty="0"/>
          </a:p>
        </p:txBody>
      </p:sp>
      <p:sp>
        <p:nvSpPr>
          <p:cNvPr id="4" name="Slide Number Placeholder 3">
            <a:extLst>
              <a:ext uri="{FF2B5EF4-FFF2-40B4-BE49-F238E27FC236}">
                <a16:creationId xmlns:a16="http://schemas.microsoft.com/office/drawing/2014/main" id="{BC5828F6-2214-FEFD-9F26-9A1A99FD2D96}"/>
              </a:ext>
            </a:extLst>
          </p:cNvPr>
          <p:cNvSpPr>
            <a:spLocks noGrp="1"/>
          </p:cNvSpPr>
          <p:nvPr>
            <p:ph type="sldNum" sz="quarter" idx="5"/>
          </p:nvPr>
        </p:nvSpPr>
        <p:spPr/>
        <p:txBody>
          <a:bodyPr/>
          <a:lstStyle/>
          <a:p>
            <a:fld id="{A3AD2C37-73ED-4BFB-AF0A-AB75A1D22250}" type="slidenum">
              <a:rPr lang="en-US" smtClean="0"/>
              <a:t>14</a:t>
            </a:fld>
            <a:endParaRPr lang="en-US"/>
          </a:p>
        </p:txBody>
      </p:sp>
    </p:spTree>
    <p:extLst>
      <p:ext uri="{BB962C8B-B14F-4D97-AF65-F5344CB8AC3E}">
        <p14:creationId xmlns:p14="http://schemas.microsoft.com/office/powerpoint/2010/main" val="1391924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F395A-02DA-D4EB-FA54-38B134A2C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620CF-C9A6-60A7-5377-D41B6CE1B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0341B0-F14F-9D70-6215-B293183D2D82}"/>
              </a:ext>
            </a:extLst>
          </p:cNvPr>
          <p:cNvSpPr>
            <a:spLocks noGrp="1"/>
          </p:cNvSpPr>
          <p:nvPr>
            <p:ph type="body" idx="1"/>
          </p:nvPr>
        </p:nvSpPr>
        <p:spPr/>
        <p:txBody>
          <a:bodyPr/>
          <a:lstStyle/>
          <a:p>
            <a:r>
              <a:rPr lang="en-US" sz="1600" dirty="0"/>
              <a:t>On October 14, 1774, the First Continental Congress adopted their Declaration &amp; Resolves. This stated the group’s objections to the Coercive Acts, listed the rights of the colonists, and itemized objections to British rule beyond the Intolerable Acts. </a:t>
            </a:r>
          </a:p>
          <a:p>
            <a:pPr>
              <a:spcAft>
                <a:spcPts val="1269"/>
              </a:spcAft>
            </a:pPr>
            <a:r>
              <a:rPr lang="en-US" sz="1600" dirty="0">
                <a:effectLst/>
                <a:ea typeface="Calibri" panose="020F0502020204030204" pitchFamily="34" charset="0"/>
              </a:rPr>
              <a:t> </a:t>
            </a:r>
          </a:p>
          <a:p>
            <a:endParaRPr lang="en-US" sz="1600" dirty="0"/>
          </a:p>
        </p:txBody>
      </p:sp>
      <p:sp>
        <p:nvSpPr>
          <p:cNvPr id="4" name="Slide Number Placeholder 3">
            <a:extLst>
              <a:ext uri="{FF2B5EF4-FFF2-40B4-BE49-F238E27FC236}">
                <a16:creationId xmlns:a16="http://schemas.microsoft.com/office/drawing/2014/main" id="{7F07BF6F-4C8B-EA9A-C3D5-60C09C2A7876}"/>
              </a:ext>
            </a:extLst>
          </p:cNvPr>
          <p:cNvSpPr>
            <a:spLocks noGrp="1"/>
          </p:cNvSpPr>
          <p:nvPr>
            <p:ph type="sldNum" sz="quarter" idx="5"/>
          </p:nvPr>
        </p:nvSpPr>
        <p:spPr/>
        <p:txBody>
          <a:bodyPr/>
          <a:lstStyle/>
          <a:p>
            <a:fld id="{A3AD2C37-73ED-4BFB-AF0A-AB75A1D22250}" type="slidenum">
              <a:rPr lang="en-US" smtClean="0"/>
              <a:t>15</a:t>
            </a:fld>
            <a:endParaRPr lang="en-US"/>
          </a:p>
        </p:txBody>
      </p:sp>
    </p:spTree>
    <p:extLst>
      <p:ext uri="{BB962C8B-B14F-4D97-AF65-F5344CB8AC3E}">
        <p14:creationId xmlns:p14="http://schemas.microsoft.com/office/powerpoint/2010/main" val="4097719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25856-5C3D-5F66-5000-7812F4479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4A55C-A7B0-7637-69A4-28A55BFA72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7F901C-861F-B905-4EB8-B2BB8CD16D24}"/>
              </a:ext>
            </a:extLst>
          </p:cNvPr>
          <p:cNvSpPr>
            <a:spLocks noGrp="1"/>
          </p:cNvSpPr>
          <p:nvPr>
            <p:ph type="body" idx="1"/>
          </p:nvPr>
        </p:nvSpPr>
        <p:spPr/>
        <p:txBody>
          <a:bodyPr/>
          <a:lstStyle/>
          <a:p>
            <a:r>
              <a:rPr lang="en-US" sz="1600" dirty="0"/>
              <a:t>The list of rights insisted that Colonists were “entitled to life, liberty, and property” and “that foundation of English liberty, and of all free government, is a right in the people to participate in their legislative council”. </a:t>
            </a:r>
          </a:p>
          <a:p>
            <a:pPr>
              <a:spcAft>
                <a:spcPts val="1269"/>
              </a:spcAft>
            </a:pPr>
            <a:r>
              <a:rPr lang="en-US" sz="1600" dirty="0">
                <a:effectLst/>
                <a:ea typeface="Calibri" panose="020F0502020204030204" pitchFamily="34" charset="0"/>
              </a:rPr>
              <a:t> </a:t>
            </a:r>
          </a:p>
          <a:p>
            <a:endParaRPr lang="en-US" sz="1600" dirty="0"/>
          </a:p>
        </p:txBody>
      </p:sp>
      <p:sp>
        <p:nvSpPr>
          <p:cNvPr id="4" name="Slide Number Placeholder 3">
            <a:extLst>
              <a:ext uri="{FF2B5EF4-FFF2-40B4-BE49-F238E27FC236}">
                <a16:creationId xmlns:a16="http://schemas.microsoft.com/office/drawing/2014/main" id="{71F134FC-8853-9318-6378-168A3EBE3DD2}"/>
              </a:ext>
            </a:extLst>
          </p:cNvPr>
          <p:cNvSpPr>
            <a:spLocks noGrp="1"/>
          </p:cNvSpPr>
          <p:nvPr>
            <p:ph type="sldNum" sz="quarter" idx="5"/>
          </p:nvPr>
        </p:nvSpPr>
        <p:spPr/>
        <p:txBody>
          <a:bodyPr/>
          <a:lstStyle/>
          <a:p>
            <a:fld id="{A3AD2C37-73ED-4BFB-AF0A-AB75A1D22250}" type="slidenum">
              <a:rPr lang="en-US" smtClean="0"/>
              <a:t>16</a:t>
            </a:fld>
            <a:endParaRPr lang="en-US"/>
          </a:p>
        </p:txBody>
      </p:sp>
    </p:spTree>
    <p:extLst>
      <p:ext uri="{BB962C8B-B14F-4D97-AF65-F5344CB8AC3E}">
        <p14:creationId xmlns:p14="http://schemas.microsoft.com/office/powerpoint/2010/main" val="565021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6DEF3-B263-B857-74B2-4A40494DEB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A07D9-C895-6687-AED9-3535F0474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5BA8E-2847-4C23-FDAF-ED4909F28772}"/>
              </a:ext>
            </a:extLst>
          </p:cNvPr>
          <p:cNvSpPr>
            <a:spLocks noGrp="1"/>
          </p:cNvSpPr>
          <p:nvPr>
            <p:ph type="body" idx="1"/>
          </p:nvPr>
        </p:nvSpPr>
        <p:spPr/>
        <p:txBody>
          <a:bodyPr/>
          <a:lstStyle/>
          <a:p>
            <a:r>
              <a:rPr lang="en-US" sz="1600" dirty="0"/>
              <a:t>Finally, at the end of the first continental congress, the delegates adopted a petition addressed to “the king's most excellent majesty” on October 26, 1774. </a:t>
            </a:r>
          </a:p>
          <a:p>
            <a:pPr>
              <a:spcAft>
                <a:spcPts val="1269"/>
              </a:spcAft>
            </a:pPr>
            <a:r>
              <a:rPr lang="en-US" sz="1600" dirty="0">
                <a:effectLst/>
                <a:ea typeface="Calibri" panose="020F0502020204030204" pitchFamily="34" charset="0"/>
              </a:rPr>
              <a:t> </a:t>
            </a:r>
          </a:p>
          <a:p>
            <a:endParaRPr lang="en-US" sz="1600" dirty="0"/>
          </a:p>
        </p:txBody>
      </p:sp>
      <p:sp>
        <p:nvSpPr>
          <p:cNvPr id="4" name="Slide Number Placeholder 3">
            <a:extLst>
              <a:ext uri="{FF2B5EF4-FFF2-40B4-BE49-F238E27FC236}">
                <a16:creationId xmlns:a16="http://schemas.microsoft.com/office/drawing/2014/main" id="{A3EC5A70-B2EE-7AF5-F084-F8416F74B552}"/>
              </a:ext>
            </a:extLst>
          </p:cNvPr>
          <p:cNvSpPr>
            <a:spLocks noGrp="1"/>
          </p:cNvSpPr>
          <p:nvPr>
            <p:ph type="sldNum" sz="quarter" idx="5"/>
          </p:nvPr>
        </p:nvSpPr>
        <p:spPr/>
        <p:txBody>
          <a:bodyPr/>
          <a:lstStyle/>
          <a:p>
            <a:fld id="{A3AD2C37-73ED-4BFB-AF0A-AB75A1D22250}" type="slidenum">
              <a:rPr lang="en-US" smtClean="0"/>
              <a:t>17</a:t>
            </a:fld>
            <a:endParaRPr lang="en-US"/>
          </a:p>
        </p:txBody>
      </p:sp>
    </p:spTree>
    <p:extLst>
      <p:ext uri="{BB962C8B-B14F-4D97-AF65-F5344CB8AC3E}">
        <p14:creationId xmlns:p14="http://schemas.microsoft.com/office/powerpoint/2010/main" val="1319244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C19EB-2C8E-CD31-3292-BB694537C6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726F-7BAD-8D0C-9B5E-582D3EF93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EDD299-F9A8-405A-B306-0CDE498B4A14}"/>
              </a:ext>
            </a:extLst>
          </p:cNvPr>
          <p:cNvSpPr>
            <a:spLocks noGrp="1"/>
          </p:cNvSpPr>
          <p:nvPr>
            <p:ph type="body" idx="1"/>
          </p:nvPr>
        </p:nvSpPr>
        <p:spPr/>
        <p:txBody>
          <a:bodyPr/>
          <a:lstStyle/>
          <a:p>
            <a:r>
              <a:rPr lang="en-US" sz="1600" dirty="0"/>
              <a:t>Many delegates were skeptical about changing the king’s attitude towards the colonies but believed that every opportunity should be exhausted to de-escalate the conflict before taking more radical action. </a:t>
            </a:r>
          </a:p>
          <a:p>
            <a:pPr>
              <a:spcAft>
                <a:spcPts val="1269"/>
              </a:spcAft>
            </a:pPr>
            <a:r>
              <a:rPr lang="en-US" sz="1600" dirty="0">
                <a:effectLst/>
                <a:ea typeface="Calibri" panose="020F0502020204030204" pitchFamily="34" charset="0"/>
              </a:rPr>
              <a:t> </a:t>
            </a:r>
          </a:p>
          <a:p>
            <a:endParaRPr lang="en-US" sz="1600" dirty="0"/>
          </a:p>
        </p:txBody>
      </p:sp>
      <p:sp>
        <p:nvSpPr>
          <p:cNvPr id="4" name="Slide Number Placeholder 3">
            <a:extLst>
              <a:ext uri="{FF2B5EF4-FFF2-40B4-BE49-F238E27FC236}">
                <a16:creationId xmlns:a16="http://schemas.microsoft.com/office/drawing/2014/main" id="{17B793F0-36C3-06E4-7A73-869345C1F749}"/>
              </a:ext>
            </a:extLst>
          </p:cNvPr>
          <p:cNvSpPr>
            <a:spLocks noGrp="1"/>
          </p:cNvSpPr>
          <p:nvPr>
            <p:ph type="sldNum" sz="quarter" idx="5"/>
          </p:nvPr>
        </p:nvSpPr>
        <p:spPr/>
        <p:txBody>
          <a:bodyPr/>
          <a:lstStyle/>
          <a:p>
            <a:fld id="{A3AD2C37-73ED-4BFB-AF0A-AB75A1D22250}" type="slidenum">
              <a:rPr lang="en-US" smtClean="0"/>
              <a:t>18</a:t>
            </a:fld>
            <a:endParaRPr lang="en-US"/>
          </a:p>
        </p:txBody>
      </p:sp>
    </p:spTree>
    <p:extLst>
      <p:ext uri="{BB962C8B-B14F-4D97-AF65-F5344CB8AC3E}">
        <p14:creationId xmlns:p14="http://schemas.microsoft.com/office/powerpoint/2010/main" val="2203527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93749-B8E3-FD8A-9BB5-892F6C9887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C3C5D8-ED3F-88EA-7B87-1F7FE82C36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65E042-A73C-42E7-921B-AB9DEFB5760D}"/>
              </a:ext>
            </a:extLst>
          </p:cNvPr>
          <p:cNvSpPr>
            <a:spLocks noGrp="1"/>
          </p:cNvSpPr>
          <p:nvPr>
            <p:ph type="body" idx="1"/>
          </p:nvPr>
        </p:nvSpPr>
        <p:spPr/>
        <p:txBody>
          <a:bodyPr/>
          <a:lstStyle/>
          <a:p>
            <a:r>
              <a:rPr lang="en-US" sz="1600" dirty="0"/>
              <a:t>By the time Congress met again, war was already underway, and thus, the delegates to the Second Continental Congress formed the Continental Army and put George Washington in charge of it. </a:t>
            </a:r>
          </a:p>
          <a:p>
            <a:pPr>
              <a:spcAft>
                <a:spcPts val="1269"/>
              </a:spcAft>
            </a:pPr>
            <a:r>
              <a:rPr lang="en-US" sz="1600" dirty="0">
                <a:effectLst/>
                <a:ea typeface="Calibri" panose="020F0502020204030204" pitchFamily="34" charset="0"/>
              </a:rPr>
              <a:t> </a:t>
            </a:r>
          </a:p>
          <a:p>
            <a:endParaRPr lang="en-US" sz="1600" dirty="0"/>
          </a:p>
        </p:txBody>
      </p:sp>
      <p:sp>
        <p:nvSpPr>
          <p:cNvPr id="4" name="Slide Number Placeholder 3">
            <a:extLst>
              <a:ext uri="{FF2B5EF4-FFF2-40B4-BE49-F238E27FC236}">
                <a16:creationId xmlns:a16="http://schemas.microsoft.com/office/drawing/2014/main" id="{8E37C3D3-CDFB-2808-799D-DC09F5C88FD5}"/>
              </a:ext>
            </a:extLst>
          </p:cNvPr>
          <p:cNvSpPr>
            <a:spLocks noGrp="1"/>
          </p:cNvSpPr>
          <p:nvPr>
            <p:ph type="sldNum" sz="quarter" idx="5"/>
          </p:nvPr>
        </p:nvSpPr>
        <p:spPr/>
        <p:txBody>
          <a:bodyPr/>
          <a:lstStyle/>
          <a:p>
            <a:fld id="{A3AD2C37-73ED-4BFB-AF0A-AB75A1D22250}" type="slidenum">
              <a:rPr lang="en-US" smtClean="0"/>
              <a:t>19</a:t>
            </a:fld>
            <a:endParaRPr lang="en-US"/>
          </a:p>
        </p:txBody>
      </p:sp>
    </p:spTree>
    <p:extLst>
      <p:ext uri="{BB962C8B-B14F-4D97-AF65-F5344CB8AC3E}">
        <p14:creationId xmlns:p14="http://schemas.microsoft.com/office/powerpoint/2010/main" val="332870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D2C37-73ED-4BFB-AF0A-AB75A1D22250}" type="slidenum">
              <a:rPr lang="en-US" smtClean="0"/>
              <a:t>2</a:t>
            </a:fld>
            <a:endParaRPr lang="en-US"/>
          </a:p>
        </p:txBody>
      </p:sp>
    </p:spTree>
    <p:extLst>
      <p:ext uri="{BB962C8B-B14F-4D97-AF65-F5344CB8AC3E}">
        <p14:creationId xmlns:p14="http://schemas.microsoft.com/office/powerpoint/2010/main" val="210926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D2C37-73ED-4BFB-AF0A-AB75A1D22250}" type="slidenum">
              <a:rPr lang="en-US" smtClean="0"/>
              <a:t>20</a:t>
            </a:fld>
            <a:endParaRPr lang="en-US"/>
          </a:p>
        </p:txBody>
      </p:sp>
    </p:spTree>
    <p:extLst>
      <p:ext uri="{BB962C8B-B14F-4D97-AF65-F5344CB8AC3E}">
        <p14:creationId xmlns:p14="http://schemas.microsoft.com/office/powerpoint/2010/main" val="2883845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D2C37-73ED-4BFB-AF0A-AB75A1D22250}" type="slidenum">
              <a:rPr lang="en-US" smtClean="0"/>
              <a:t>21</a:t>
            </a:fld>
            <a:endParaRPr lang="en-US"/>
          </a:p>
        </p:txBody>
      </p:sp>
    </p:spTree>
    <p:extLst>
      <p:ext uri="{BB962C8B-B14F-4D97-AF65-F5344CB8AC3E}">
        <p14:creationId xmlns:p14="http://schemas.microsoft.com/office/powerpoint/2010/main" val="134155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dirty="0">
                <a:effectLst/>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A3AD2C37-73ED-4BFB-AF0A-AB75A1D22250}" type="slidenum">
              <a:rPr lang="en-US" smtClean="0"/>
              <a:t>3</a:t>
            </a:fld>
            <a:endParaRPr lang="en-US"/>
          </a:p>
        </p:txBody>
      </p:sp>
    </p:spTree>
    <p:extLst>
      <p:ext uri="{BB962C8B-B14F-4D97-AF65-F5344CB8AC3E}">
        <p14:creationId xmlns:p14="http://schemas.microsoft.com/office/powerpoint/2010/main" val="2758943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C91E7-3F0A-DAF1-27AB-822ACCAFAA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DE467-734F-3326-6868-6C325BB24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8FB7A0-F2F3-B2F4-9BBB-E001854FF3A9}"/>
              </a:ext>
            </a:extLst>
          </p:cNvPr>
          <p:cNvSpPr>
            <a:spLocks noGrp="1"/>
          </p:cNvSpPr>
          <p:nvPr>
            <p:ph type="body" idx="1"/>
          </p:nvPr>
        </p:nvSpPr>
        <p:spPr/>
        <p:txBody>
          <a:bodyPr/>
          <a:lstStyle/>
          <a:p>
            <a:r>
              <a:rPr lang="en-US" sz="1600" dirty="0"/>
              <a:t> In 1774, the British Parliament passed a series of laws collectively known as the Intolerable Acts, with the intent to suppress unrest in colonial Boston by closing the port and placing it under martial law. </a:t>
            </a:r>
          </a:p>
          <a:p>
            <a:pPr>
              <a:spcAft>
                <a:spcPts val="1269"/>
              </a:spcAft>
            </a:pPr>
            <a:r>
              <a:rPr lang="en-US" dirty="0">
                <a:effectLst/>
                <a:ea typeface="Calibri" panose="020F0502020204030204" pitchFamily="34" charset="0"/>
              </a:rPr>
              <a:t> </a:t>
            </a:r>
          </a:p>
          <a:p>
            <a:endParaRPr lang="en-US" dirty="0"/>
          </a:p>
        </p:txBody>
      </p:sp>
      <p:sp>
        <p:nvSpPr>
          <p:cNvPr id="4" name="Slide Number Placeholder 3">
            <a:extLst>
              <a:ext uri="{FF2B5EF4-FFF2-40B4-BE49-F238E27FC236}">
                <a16:creationId xmlns:a16="http://schemas.microsoft.com/office/drawing/2014/main" id="{C5347BD3-7B28-9075-5FFA-CE5585907178}"/>
              </a:ext>
            </a:extLst>
          </p:cNvPr>
          <p:cNvSpPr>
            <a:spLocks noGrp="1"/>
          </p:cNvSpPr>
          <p:nvPr>
            <p:ph type="sldNum" sz="quarter" idx="5"/>
          </p:nvPr>
        </p:nvSpPr>
        <p:spPr/>
        <p:txBody>
          <a:bodyPr/>
          <a:lstStyle/>
          <a:p>
            <a:fld id="{A3AD2C37-73ED-4BFB-AF0A-AB75A1D22250}" type="slidenum">
              <a:rPr lang="en-US" smtClean="0"/>
              <a:t>4</a:t>
            </a:fld>
            <a:endParaRPr lang="en-US"/>
          </a:p>
        </p:txBody>
      </p:sp>
    </p:spTree>
    <p:extLst>
      <p:ext uri="{BB962C8B-B14F-4D97-AF65-F5344CB8AC3E}">
        <p14:creationId xmlns:p14="http://schemas.microsoft.com/office/powerpoint/2010/main" val="3935947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8C136-D619-6B6A-0784-875CB3C08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58558-155E-5FFD-02F4-F83D142C4C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456987-934D-4424-C84A-47D99A120D38}"/>
              </a:ext>
            </a:extLst>
          </p:cNvPr>
          <p:cNvSpPr>
            <a:spLocks noGrp="1"/>
          </p:cNvSpPr>
          <p:nvPr>
            <p:ph type="body" idx="1"/>
          </p:nvPr>
        </p:nvSpPr>
        <p:spPr/>
        <p:txBody>
          <a:bodyPr/>
          <a:lstStyle/>
          <a:p>
            <a:r>
              <a:rPr lang="en-US" sz="1600" dirty="0"/>
              <a:t>Passed in March 1774, shut down Boston Harbor until the East India Company was</a:t>
            </a:r>
          </a:p>
          <a:p>
            <a:r>
              <a:rPr lang="en-US" sz="1600" dirty="0"/>
              <a:t>repaid. The act authorized the Royal Navy to blockade Boston Harbor because “the commerce of his Majesty’s subjects cannot be safely carried on there.” The blockade commenced on June 1, 1774, effectively closing Boston’s port to commercial traffic. Additionally, it forbade any exports</a:t>
            </a:r>
          </a:p>
          <a:p>
            <a:r>
              <a:rPr lang="en-US" sz="1600" dirty="0"/>
              <a:t>to foreign ports or provinces. The only imports allowed were provisions for the British Army and necessary goods, such as fuel and wheat.</a:t>
            </a:r>
          </a:p>
          <a:p>
            <a:pPr>
              <a:spcAft>
                <a:spcPts val="1269"/>
              </a:spcAft>
            </a:pPr>
            <a:r>
              <a:rPr lang="en-US" sz="1600" dirty="0">
                <a:effectLst/>
                <a:ea typeface="Calibri" panose="020F0502020204030204" pitchFamily="34" charset="0"/>
              </a:rPr>
              <a:t> </a:t>
            </a:r>
          </a:p>
          <a:p>
            <a:endParaRPr lang="en-US" sz="1600" dirty="0"/>
          </a:p>
        </p:txBody>
      </p:sp>
      <p:sp>
        <p:nvSpPr>
          <p:cNvPr id="4" name="Slide Number Placeholder 3">
            <a:extLst>
              <a:ext uri="{FF2B5EF4-FFF2-40B4-BE49-F238E27FC236}">
                <a16:creationId xmlns:a16="http://schemas.microsoft.com/office/drawing/2014/main" id="{513297E5-CA8A-C50F-48DC-41CB24CCD686}"/>
              </a:ext>
            </a:extLst>
          </p:cNvPr>
          <p:cNvSpPr>
            <a:spLocks noGrp="1"/>
          </p:cNvSpPr>
          <p:nvPr>
            <p:ph type="sldNum" sz="quarter" idx="5"/>
          </p:nvPr>
        </p:nvSpPr>
        <p:spPr/>
        <p:txBody>
          <a:bodyPr/>
          <a:lstStyle/>
          <a:p>
            <a:fld id="{A3AD2C37-73ED-4BFB-AF0A-AB75A1D22250}" type="slidenum">
              <a:rPr lang="en-US" smtClean="0"/>
              <a:t>5</a:t>
            </a:fld>
            <a:endParaRPr lang="en-US"/>
          </a:p>
        </p:txBody>
      </p:sp>
    </p:spTree>
    <p:extLst>
      <p:ext uri="{BB962C8B-B14F-4D97-AF65-F5344CB8AC3E}">
        <p14:creationId xmlns:p14="http://schemas.microsoft.com/office/powerpoint/2010/main" val="3732282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24EC5-BDE9-47F0-654F-8CD342CDC6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301D9-35B4-4CE5-B173-1330B47E2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D806E-4CAD-64CC-8746-86FE80425488}"/>
              </a:ext>
            </a:extLst>
          </p:cNvPr>
          <p:cNvSpPr>
            <a:spLocks noGrp="1"/>
          </p:cNvSpPr>
          <p:nvPr>
            <p:ph type="body" idx="1"/>
          </p:nvPr>
        </p:nvSpPr>
        <p:spPr/>
        <p:txBody>
          <a:bodyPr/>
          <a:lstStyle/>
          <a:p>
            <a:r>
              <a:rPr lang="en-US" sz="1600" dirty="0"/>
              <a:t> May 20, 1774, abolished the colony’s charter of 1691, reducing it to the level of a crown colony, replacing the elective local council with an appointive one, enhancing the powers of the military governor, Gen. Thomas Gage, and forbidding town meetings without approval.</a:t>
            </a:r>
          </a:p>
          <a:p>
            <a:pPr>
              <a:spcAft>
                <a:spcPts val="1269"/>
              </a:spcAft>
            </a:pPr>
            <a:r>
              <a:rPr lang="en-US" dirty="0">
                <a:effectLst/>
                <a:ea typeface="Calibri" panose="020F0502020204030204" pitchFamily="34" charset="0"/>
              </a:rPr>
              <a:t> </a:t>
            </a:r>
          </a:p>
          <a:p>
            <a:endParaRPr lang="en-US" dirty="0"/>
          </a:p>
        </p:txBody>
      </p:sp>
      <p:sp>
        <p:nvSpPr>
          <p:cNvPr id="4" name="Slide Number Placeholder 3">
            <a:extLst>
              <a:ext uri="{FF2B5EF4-FFF2-40B4-BE49-F238E27FC236}">
                <a16:creationId xmlns:a16="http://schemas.microsoft.com/office/drawing/2014/main" id="{78E94D24-308B-FA1E-CA56-DA04424E869E}"/>
              </a:ext>
            </a:extLst>
          </p:cNvPr>
          <p:cNvSpPr>
            <a:spLocks noGrp="1"/>
          </p:cNvSpPr>
          <p:nvPr>
            <p:ph type="sldNum" sz="quarter" idx="5"/>
          </p:nvPr>
        </p:nvSpPr>
        <p:spPr/>
        <p:txBody>
          <a:bodyPr/>
          <a:lstStyle/>
          <a:p>
            <a:fld id="{A3AD2C37-73ED-4BFB-AF0A-AB75A1D22250}" type="slidenum">
              <a:rPr lang="en-US" smtClean="0"/>
              <a:t>6</a:t>
            </a:fld>
            <a:endParaRPr lang="en-US"/>
          </a:p>
        </p:txBody>
      </p:sp>
    </p:spTree>
    <p:extLst>
      <p:ext uri="{BB962C8B-B14F-4D97-AF65-F5344CB8AC3E}">
        <p14:creationId xmlns:p14="http://schemas.microsoft.com/office/powerpoint/2010/main" val="3030543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7F37B-3E87-4F32-0F81-788E013E86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D0BD9E-0B06-6AAA-9720-C72AED4F10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11830-D12C-ACF8-9A6F-DED10D50D2F3}"/>
              </a:ext>
            </a:extLst>
          </p:cNvPr>
          <p:cNvSpPr>
            <a:spLocks noGrp="1"/>
          </p:cNvSpPr>
          <p:nvPr>
            <p:ph type="body" idx="1"/>
          </p:nvPr>
        </p:nvSpPr>
        <p:spPr/>
        <p:txBody>
          <a:bodyPr/>
          <a:lstStyle/>
          <a:p>
            <a:r>
              <a:rPr lang="en-US" sz="1600" dirty="0"/>
              <a:t>May 20, 1774, was aimed at protecting British officials charged</a:t>
            </a:r>
          </a:p>
          <a:p>
            <a:r>
              <a:rPr lang="en-US" sz="1600" dirty="0"/>
              <a:t>with capital offenses during law enforcement. It allowed the royal governor to unilaterally move</a:t>
            </a:r>
          </a:p>
          <a:p>
            <a:r>
              <a:rPr lang="en-US" sz="1600" dirty="0"/>
              <a:t>any trial of a crown officer out of Massachusetts, a change designed to prevent hostile Massachusetts juries from deciding these cases.</a:t>
            </a:r>
          </a:p>
          <a:p>
            <a:pPr>
              <a:spcAft>
                <a:spcPts val="1269"/>
              </a:spcAft>
            </a:pPr>
            <a:r>
              <a:rPr lang="en-US" sz="1600" dirty="0">
                <a:effectLst/>
                <a:ea typeface="Calibri" panose="020F0502020204030204" pitchFamily="34" charset="0"/>
              </a:rPr>
              <a:t> </a:t>
            </a:r>
          </a:p>
          <a:p>
            <a:endParaRPr lang="en-US" sz="1600" dirty="0"/>
          </a:p>
        </p:txBody>
      </p:sp>
      <p:sp>
        <p:nvSpPr>
          <p:cNvPr id="4" name="Slide Number Placeholder 3">
            <a:extLst>
              <a:ext uri="{FF2B5EF4-FFF2-40B4-BE49-F238E27FC236}">
                <a16:creationId xmlns:a16="http://schemas.microsoft.com/office/drawing/2014/main" id="{D7468CC6-6990-1EA6-4A2F-7498C7CEE625}"/>
              </a:ext>
            </a:extLst>
          </p:cNvPr>
          <p:cNvSpPr>
            <a:spLocks noGrp="1"/>
          </p:cNvSpPr>
          <p:nvPr>
            <p:ph type="sldNum" sz="quarter" idx="5"/>
          </p:nvPr>
        </p:nvSpPr>
        <p:spPr/>
        <p:txBody>
          <a:bodyPr/>
          <a:lstStyle/>
          <a:p>
            <a:fld id="{A3AD2C37-73ED-4BFB-AF0A-AB75A1D22250}" type="slidenum">
              <a:rPr lang="en-US" smtClean="0"/>
              <a:t>7</a:t>
            </a:fld>
            <a:endParaRPr lang="en-US"/>
          </a:p>
        </p:txBody>
      </p:sp>
    </p:spTree>
    <p:extLst>
      <p:ext uri="{BB962C8B-B14F-4D97-AF65-F5344CB8AC3E}">
        <p14:creationId xmlns:p14="http://schemas.microsoft.com/office/powerpoint/2010/main" val="394139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ACB59-B47A-F24A-1179-C7D7877A53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8A7443-CCD1-31AC-967F-E56F874F21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E59725-56CE-EF35-2A8A-952AF686088C}"/>
              </a:ext>
            </a:extLst>
          </p:cNvPr>
          <p:cNvSpPr>
            <a:spLocks noGrp="1"/>
          </p:cNvSpPr>
          <p:nvPr>
            <p:ph type="body" idx="1"/>
          </p:nvPr>
        </p:nvSpPr>
        <p:spPr/>
        <p:txBody>
          <a:bodyPr/>
          <a:lstStyle/>
          <a:p>
            <a:r>
              <a:rPr lang="en-US" sz="1600" dirty="0"/>
              <a:t> (June 2, 1774) revived the indignation that surrounded the earlier Quartering Act, which had been allowed to expire in 1770. The new Quartering Act applied to all British America and gave colonial governors the right to requisition unoccupied buildings to house British troops. However, in Massachusetts the British troops were forced to remain camped on the Boston Common until the following November because the Boston patriots refused to allow workmen to repair the vacant buildings General Gage had obtained for quarters.</a:t>
            </a:r>
          </a:p>
          <a:p>
            <a:pPr>
              <a:spcAft>
                <a:spcPts val="1269"/>
              </a:spcAft>
            </a:pPr>
            <a:r>
              <a:rPr lang="en-US" sz="1600" dirty="0">
                <a:effectLst/>
                <a:ea typeface="Calibri" panose="020F0502020204030204" pitchFamily="34" charset="0"/>
              </a:rPr>
              <a:t> </a:t>
            </a:r>
          </a:p>
          <a:p>
            <a:endParaRPr lang="en-US" sz="1600" dirty="0"/>
          </a:p>
        </p:txBody>
      </p:sp>
      <p:sp>
        <p:nvSpPr>
          <p:cNvPr id="4" name="Slide Number Placeholder 3">
            <a:extLst>
              <a:ext uri="{FF2B5EF4-FFF2-40B4-BE49-F238E27FC236}">
                <a16:creationId xmlns:a16="http://schemas.microsoft.com/office/drawing/2014/main" id="{D5CD84DB-76B5-4249-0B99-24086E8E5791}"/>
              </a:ext>
            </a:extLst>
          </p:cNvPr>
          <p:cNvSpPr>
            <a:spLocks noGrp="1"/>
          </p:cNvSpPr>
          <p:nvPr>
            <p:ph type="sldNum" sz="quarter" idx="5"/>
          </p:nvPr>
        </p:nvSpPr>
        <p:spPr/>
        <p:txBody>
          <a:bodyPr/>
          <a:lstStyle/>
          <a:p>
            <a:fld id="{A3AD2C37-73ED-4BFB-AF0A-AB75A1D22250}" type="slidenum">
              <a:rPr lang="en-US" smtClean="0"/>
              <a:t>8</a:t>
            </a:fld>
            <a:endParaRPr lang="en-US"/>
          </a:p>
        </p:txBody>
      </p:sp>
    </p:spTree>
    <p:extLst>
      <p:ext uri="{BB962C8B-B14F-4D97-AF65-F5344CB8AC3E}">
        <p14:creationId xmlns:p14="http://schemas.microsoft.com/office/powerpoint/2010/main" val="44187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745E6-6AAD-D8D0-8A79-F1A3F3CE9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F3A248-882A-5394-FE43-9220D62C16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474CB-AC92-A19C-E54E-A6CF9A257FB6}"/>
              </a:ext>
            </a:extLst>
          </p:cNvPr>
          <p:cNvSpPr>
            <a:spLocks noGrp="1"/>
          </p:cNvSpPr>
          <p:nvPr>
            <p:ph type="body" idx="1"/>
          </p:nvPr>
        </p:nvSpPr>
        <p:spPr/>
        <p:txBody>
          <a:bodyPr/>
          <a:lstStyle/>
          <a:p>
            <a:r>
              <a:rPr lang="en-US" sz="1600" dirty="0"/>
              <a:t> June 22, 1774, expanded the boundaries of Quebec westward. The Act also granted “the free Exercise of the Religion of the Church of Rome,” as the territory was home to a large French Catholic majority.</a:t>
            </a:r>
          </a:p>
          <a:p>
            <a:pPr>
              <a:spcAft>
                <a:spcPts val="1269"/>
              </a:spcAft>
            </a:pPr>
            <a:r>
              <a:rPr lang="en-US" sz="1600" dirty="0">
                <a:effectLst/>
                <a:ea typeface="Calibri" panose="020F0502020204030204" pitchFamily="34" charset="0"/>
              </a:rPr>
              <a:t> </a:t>
            </a:r>
          </a:p>
          <a:p>
            <a:endParaRPr lang="en-US" sz="1600" dirty="0"/>
          </a:p>
        </p:txBody>
      </p:sp>
      <p:sp>
        <p:nvSpPr>
          <p:cNvPr id="4" name="Slide Number Placeholder 3">
            <a:extLst>
              <a:ext uri="{FF2B5EF4-FFF2-40B4-BE49-F238E27FC236}">
                <a16:creationId xmlns:a16="http://schemas.microsoft.com/office/drawing/2014/main" id="{A35C5698-8B08-D7E6-CBD9-724882B6F0FC}"/>
              </a:ext>
            </a:extLst>
          </p:cNvPr>
          <p:cNvSpPr>
            <a:spLocks noGrp="1"/>
          </p:cNvSpPr>
          <p:nvPr>
            <p:ph type="sldNum" sz="quarter" idx="5"/>
          </p:nvPr>
        </p:nvSpPr>
        <p:spPr/>
        <p:txBody>
          <a:bodyPr/>
          <a:lstStyle/>
          <a:p>
            <a:fld id="{A3AD2C37-73ED-4BFB-AF0A-AB75A1D22250}" type="slidenum">
              <a:rPr lang="en-US" smtClean="0"/>
              <a:t>9</a:t>
            </a:fld>
            <a:endParaRPr lang="en-US"/>
          </a:p>
        </p:txBody>
      </p:sp>
    </p:spTree>
    <p:extLst>
      <p:ext uri="{BB962C8B-B14F-4D97-AF65-F5344CB8AC3E}">
        <p14:creationId xmlns:p14="http://schemas.microsoft.com/office/powerpoint/2010/main" val="918855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A738-B77B-0DAB-8687-90C467FC4F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94606F-69C9-C07D-B075-F00E22B298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353E95-9DB6-BCEF-224A-D6E990BD70BC}"/>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5" name="Footer Placeholder 4">
            <a:extLst>
              <a:ext uri="{FF2B5EF4-FFF2-40B4-BE49-F238E27FC236}">
                <a16:creationId xmlns:a16="http://schemas.microsoft.com/office/drawing/2014/main" id="{CAC648F8-4221-4E80-1091-90A2A7063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FA05F-BBDC-2DD1-7EE5-06DD8C255E3F}"/>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34355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686B-527F-8683-7B37-4FAD9814DF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1EF4BD-1833-165D-92AD-BEE0B974CE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268339-422D-57CF-3C25-46DE020EA20F}"/>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5" name="Footer Placeholder 4">
            <a:extLst>
              <a:ext uri="{FF2B5EF4-FFF2-40B4-BE49-F238E27FC236}">
                <a16:creationId xmlns:a16="http://schemas.microsoft.com/office/drawing/2014/main" id="{68E68C54-A387-0248-A42D-997D4BB46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D880A-B9A0-EDE8-8EC9-D030408C850B}"/>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380312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DF2E9B-FDCC-5F5B-571A-AD40C9D8EF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161FBA-F2FA-61BA-10AC-4E8652F5C5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4C24E-BF66-75FB-3057-E107EE8A08CD}"/>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5" name="Footer Placeholder 4">
            <a:extLst>
              <a:ext uri="{FF2B5EF4-FFF2-40B4-BE49-F238E27FC236}">
                <a16:creationId xmlns:a16="http://schemas.microsoft.com/office/drawing/2014/main" id="{1FC10736-4A52-5AF7-F721-2AA5C9B6B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22FC9-0BD8-01BF-3BE0-580C66CF9263}"/>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1339838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1DD5-3100-3A79-0FBF-015DB36F9C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2BA4D4-9139-9C5D-5621-628570386F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E9A8B7-B7E0-580E-FB3E-9E11CC7342FF}"/>
              </a:ext>
            </a:extLst>
          </p:cNvPr>
          <p:cNvSpPr>
            <a:spLocks noGrp="1"/>
          </p:cNvSpPr>
          <p:nvPr>
            <p:ph type="dt" sz="half" idx="10"/>
          </p:nvPr>
        </p:nvSpPr>
        <p:spPr/>
        <p:txBody>
          <a:bodyPr/>
          <a:lstStyle/>
          <a:p>
            <a:fld id="{679A067D-A281-49D0-8BEC-C39DF717CA3A}" type="datetimeFigureOut">
              <a:rPr lang="en-US" smtClean="0"/>
              <a:t>2/13/2024</a:t>
            </a:fld>
            <a:endParaRPr lang="en-US"/>
          </a:p>
        </p:txBody>
      </p:sp>
      <p:sp>
        <p:nvSpPr>
          <p:cNvPr id="5" name="Footer Placeholder 4">
            <a:extLst>
              <a:ext uri="{FF2B5EF4-FFF2-40B4-BE49-F238E27FC236}">
                <a16:creationId xmlns:a16="http://schemas.microsoft.com/office/drawing/2014/main" id="{17BD826F-B40F-D8E9-4145-642EF3AD95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A0500-C32F-BD88-02B9-6FFED0E2D4BE}"/>
              </a:ext>
            </a:extLst>
          </p:cNvPr>
          <p:cNvSpPr>
            <a:spLocks noGrp="1"/>
          </p:cNvSpPr>
          <p:nvPr>
            <p:ph type="sldNum" sz="quarter" idx="12"/>
          </p:nvPr>
        </p:nvSpPr>
        <p:spPr/>
        <p:txBody>
          <a:bodyPr/>
          <a:lstStyle/>
          <a:p>
            <a:fld id="{DFE237C1-D057-468F-827B-ABF6A3931F44}" type="slidenum">
              <a:rPr lang="en-US" smtClean="0"/>
              <a:t>‹#›</a:t>
            </a:fld>
            <a:endParaRPr lang="en-US"/>
          </a:p>
        </p:txBody>
      </p:sp>
    </p:spTree>
    <p:extLst>
      <p:ext uri="{BB962C8B-B14F-4D97-AF65-F5344CB8AC3E}">
        <p14:creationId xmlns:p14="http://schemas.microsoft.com/office/powerpoint/2010/main" val="987929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56A6-6F7D-3E40-5FA7-00B76DEB3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ED396F-028B-ABF6-F0C6-3DD1C2D5D8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55B9B-C40C-9EAF-9AEE-3E28E811BD90}"/>
              </a:ext>
            </a:extLst>
          </p:cNvPr>
          <p:cNvSpPr>
            <a:spLocks noGrp="1"/>
          </p:cNvSpPr>
          <p:nvPr>
            <p:ph type="dt" sz="half" idx="10"/>
          </p:nvPr>
        </p:nvSpPr>
        <p:spPr/>
        <p:txBody>
          <a:bodyPr/>
          <a:lstStyle/>
          <a:p>
            <a:fld id="{679A067D-A281-49D0-8BEC-C39DF717CA3A}" type="datetimeFigureOut">
              <a:rPr lang="en-US" smtClean="0"/>
              <a:t>2/13/2024</a:t>
            </a:fld>
            <a:endParaRPr lang="en-US"/>
          </a:p>
        </p:txBody>
      </p:sp>
      <p:sp>
        <p:nvSpPr>
          <p:cNvPr id="5" name="Footer Placeholder 4">
            <a:extLst>
              <a:ext uri="{FF2B5EF4-FFF2-40B4-BE49-F238E27FC236}">
                <a16:creationId xmlns:a16="http://schemas.microsoft.com/office/drawing/2014/main" id="{EC9A330B-5820-7E1C-775B-A21CA4EF1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2DC73-0E17-BAF6-7D2B-0A76A5F6403D}"/>
              </a:ext>
            </a:extLst>
          </p:cNvPr>
          <p:cNvSpPr>
            <a:spLocks noGrp="1"/>
          </p:cNvSpPr>
          <p:nvPr>
            <p:ph type="sldNum" sz="quarter" idx="12"/>
          </p:nvPr>
        </p:nvSpPr>
        <p:spPr/>
        <p:txBody>
          <a:bodyPr/>
          <a:lstStyle/>
          <a:p>
            <a:fld id="{DFE237C1-D057-468F-827B-ABF6A3931F44}" type="slidenum">
              <a:rPr lang="en-US" smtClean="0"/>
              <a:t>‹#›</a:t>
            </a:fld>
            <a:endParaRPr lang="en-US"/>
          </a:p>
        </p:txBody>
      </p:sp>
    </p:spTree>
    <p:extLst>
      <p:ext uri="{BB962C8B-B14F-4D97-AF65-F5344CB8AC3E}">
        <p14:creationId xmlns:p14="http://schemas.microsoft.com/office/powerpoint/2010/main" val="1473398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1050-B375-C68C-4307-E218D12291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C8E1F6-969D-5A05-E226-97AAF12AE8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55E874-3665-BD96-EE5E-9E8E75B526D8}"/>
              </a:ext>
            </a:extLst>
          </p:cNvPr>
          <p:cNvSpPr>
            <a:spLocks noGrp="1"/>
          </p:cNvSpPr>
          <p:nvPr>
            <p:ph type="dt" sz="half" idx="10"/>
          </p:nvPr>
        </p:nvSpPr>
        <p:spPr/>
        <p:txBody>
          <a:bodyPr/>
          <a:lstStyle/>
          <a:p>
            <a:fld id="{679A067D-A281-49D0-8BEC-C39DF717CA3A}" type="datetimeFigureOut">
              <a:rPr lang="en-US" smtClean="0"/>
              <a:t>2/13/2024</a:t>
            </a:fld>
            <a:endParaRPr lang="en-US"/>
          </a:p>
        </p:txBody>
      </p:sp>
      <p:sp>
        <p:nvSpPr>
          <p:cNvPr id="5" name="Footer Placeholder 4">
            <a:extLst>
              <a:ext uri="{FF2B5EF4-FFF2-40B4-BE49-F238E27FC236}">
                <a16:creationId xmlns:a16="http://schemas.microsoft.com/office/drawing/2014/main" id="{6A0CE6BB-B112-33B3-B29A-F52BFA27B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EE3BB-6484-171D-E9CA-059F95591120}"/>
              </a:ext>
            </a:extLst>
          </p:cNvPr>
          <p:cNvSpPr>
            <a:spLocks noGrp="1"/>
          </p:cNvSpPr>
          <p:nvPr>
            <p:ph type="sldNum" sz="quarter" idx="12"/>
          </p:nvPr>
        </p:nvSpPr>
        <p:spPr/>
        <p:txBody>
          <a:bodyPr/>
          <a:lstStyle/>
          <a:p>
            <a:fld id="{DFE237C1-D057-468F-827B-ABF6A3931F44}" type="slidenum">
              <a:rPr lang="en-US" smtClean="0"/>
              <a:t>‹#›</a:t>
            </a:fld>
            <a:endParaRPr lang="en-US"/>
          </a:p>
        </p:txBody>
      </p:sp>
    </p:spTree>
    <p:extLst>
      <p:ext uri="{BB962C8B-B14F-4D97-AF65-F5344CB8AC3E}">
        <p14:creationId xmlns:p14="http://schemas.microsoft.com/office/powerpoint/2010/main" val="470818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BEB6F-82BD-AD36-EF7E-59C403270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8C70F-23AD-F4DE-6584-CD17F44E9F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EFADB5-9DB6-FCAB-9003-87E2A41CDC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F68ABF-5EDF-7A70-73E3-FE38DC7D5543}"/>
              </a:ext>
            </a:extLst>
          </p:cNvPr>
          <p:cNvSpPr>
            <a:spLocks noGrp="1"/>
          </p:cNvSpPr>
          <p:nvPr>
            <p:ph type="dt" sz="half" idx="10"/>
          </p:nvPr>
        </p:nvSpPr>
        <p:spPr/>
        <p:txBody>
          <a:bodyPr/>
          <a:lstStyle/>
          <a:p>
            <a:fld id="{679A067D-A281-49D0-8BEC-C39DF717CA3A}" type="datetimeFigureOut">
              <a:rPr lang="en-US" smtClean="0"/>
              <a:t>2/13/2024</a:t>
            </a:fld>
            <a:endParaRPr lang="en-US"/>
          </a:p>
        </p:txBody>
      </p:sp>
      <p:sp>
        <p:nvSpPr>
          <p:cNvPr id="6" name="Footer Placeholder 5">
            <a:extLst>
              <a:ext uri="{FF2B5EF4-FFF2-40B4-BE49-F238E27FC236}">
                <a16:creationId xmlns:a16="http://schemas.microsoft.com/office/drawing/2014/main" id="{DC154868-9307-BC89-7619-59D4836F09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FF4D8-73CD-F22A-C794-5530AE1CEF3B}"/>
              </a:ext>
            </a:extLst>
          </p:cNvPr>
          <p:cNvSpPr>
            <a:spLocks noGrp="1"/>
          </p:cNvSpPr>
          <p:nvPr>
            <p:ph type="sldNum" sz="quarter" idx="12"/>
          </p:nvPr>
        </p:nvSpPr>
        <p:spPr/>
        <p:txBody>
          <a:bodyPr/>
          <a:lstStyle/>
          <a:p>
            <a:fld id="{DFE237C1-D057-468F-827B-ABF6A3931F44}" type="slidenum">
              <a:rPr lang="en-US" smtClean="0"/>
              <a:t>‹#›</a:t>
            </a:fld>
            <a:endParaRPr lang="en-US"/>
          </a:p>
        </p:txBody>
      </p:sp>
    </p:spTree>
    <p:extLst>
      <p:ext uri="{BB962C8B-B14F-4D97-AF65-F5344CB8AC3E}">
        <p14:creationId xmlns:p14="http://schemas.microsoft.com/office/powerpoint/2010/main" val="2089439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0095-C5A9-F592-7672-F88FAE1B0C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B55322-92CB-7208-5E2F-FEC7F85E95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B72DD-A831-EB43-FDF8-D37BD4BC72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070F7D-884E-4648-40D5-285051501A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CFB45-189E-1BF6-53F2-CD88B6D81D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55875F-8CCC-13B6-E85C-D89BCC661792}"/>
              </a:ext>
            </a:extLst>
          </p:cNvPr>
          <p:cNvSpPr>
            <a:spLocks noGrp="1"/>
          </p:cNvSpPr>
          <p:nvPr>
            <p:ph type="dt" sz="half" idx="10"/>
          </p:nvPr>
        </p:nvSpPr>
        <p:spPr/>
        <p:txBody>
          <a:bodyPr/>
          <a:lstStyle/>
          <a:p>
            <a:fld id="{679A067D-A281-49D0-8BEC-C39DF717CA3A}" type="datetimeFigureOut">
              <a:rPr lang="en-US" smtClean="0"/>
              <a:t>2/13/2024</a:t>
            </a:fld>
            <a:endParaRPr lang="en-US"/>
          </a:p>
        </p:txBody>
      </p:sp>
      <p:sp>
        <p:nvSpPr>
          <p:cNvPr id="8" name="Footer Placeholder 7">
            <a:extLst>
              <a:ext uri="{FF2B5EF4-FFF2-40B4-BE49-F238E27FC236}">
                <a16:creationId xmlns:a16="http://schemas.microsoft.com/office/drawing/2014/main" id="{104840B9-9081-EEBA-CD83-99CF54F8A9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24253C-036D-3684-5AB9-643650D8A35F}"/>
              </a:ext>
            </a:extLst>
          </p:cNvPr>
          <p:cNvSpPr>
            <a:spLocks noGrp="1"/>
          </p:cNvSpPr>
          <p:nvPr>
            <p:ph type="sldNum" sz="quarter" idx="12"/>
          </p:nvPr>
        </p:nvSpPr>
        <p:spPr/>
        <p:txBody>
          <a:bodyPr/>
          <a:lstStyle/>
          <a:p>
            <a:fld id="{DFE237C1-D057-468F-827B-ABF6A3931F44}" type="slidenum">
              <a:rPr lang="en-US" smtClean="0"/>
              <a:t>‹#›</a:t>
            </a:fld>
            <a:endParaRPr lang="en-US"/>
          </a:p>
        </p:txBody>
      </p:sp>
    </p:spTree>
    <p:extLst>
      <p:ext uri="{BB962C8B-B14F-4D97-AF65-F5344CB8AC3E}">
        <p14:creationId xmlns:p14="http://schemas.microsoft.com/office/powerpoint/2010/main" val="638015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73C5-34B6-A00B-E506-ABA10C622E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0B990D-45A3-AA1E-AD46-D49DE88B0870}"/>
              </a:ext>
            </a:extLst>
          </p:cNvPr>
          <p:cNvSpPr>
            <a:spLocks noGrp="1"/>
          </p:cNvSpPr>
          <p:nvPr>
            <p:ph type="dt" sz="half" idx="10"/>
          </p:nvPr>
        </p:nvSpPr>
        <p:spPr/>
        <p:txBody>
          <a:bodyPr/>
          <a:lstStyle/>
          <a:p>
            <a:fld id="{679A067D-A281-49D0-8BEC-C39DF717CA3A}" type="datetimeFigureOut">
              <a:rPr lang="en-US" smtClean="0"/>
              <a:t>2/13/2024</a:t>
            </a:fld>
            <a:endParaRPr lang="en-US"/>
          </a:p>
        </p:txBody>
      </p:sp>
      <p:sp>
        <p:nvSpPr>
          <p:cNvPr id="4" name="Footer Placeholder 3">
            <a:extLst>
              <a:ext uri="{FF2B5EF4-FFF2-40B4-BE49-F238E27FC236}">
                <a16:creationId xmlns:a16="http://schemas.microsoft.com/office/drawing/2014/main" id="{7711BACA-B37B-98D5-2FD8-ED69C37ACE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D95DD0-0739-ED92-E67A-95C278EE8591}"/>
              </a:ext>
            </a:extLst>
          </p:cNvPr>
          <p:cNvSpPr>
            <a:spLocks noGrp="1"/>
          </p:cNvSpPr>
          <p:nvPr>
            <p:ph type="sldNum" sz="quarter" idx="12"/>
          </p:nvPr>
        </p:nvSpPr>
        <p:spPr/>
        <p:txBody>
          <a:bodyPr/>
          <a:lstStyle/>
          <a:p>
            <a:fld id="{DFE237C1-D057-468F-827B-ABF6A3931F44}" type="slidenum">
              <a:rPr lang="en-US" smtClean="0"/>
              <a:t>‹#›</a:t>
            </a:fld>
            <a:endParaRPr lang="en-US"/>
          </a:p>
        </p:txBody>
      </p:sp>
    </p:spTree>
    <p:extLst>
      <p:ext uri="{BB962C8B-B14F-4D97-AF65-F5344CB8AC3E}">
        <p14:creationId xmlns:p14="http://schemas.microsoft.com/office/powerpoint/2010/main" val="2364862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71ACB-C6DD-49B0-CBD7-14BBD9534765}"/>
              </a:ext>
            </a:extLst>
          </p:cNvPr>
          <p:cNvSpPr>
            <a:spLocks noGrp="1"/>
          </p:cNvSpPr>
          <p:nvPr>
            <p:ph type="dt" sz="half" idx="10"/>
          </p:nvPr>
        </p:nvSpPr>
        <p:spPr/>
        <p:txBody>
          <a:bodyPr/>
          <a:lstStyle/>
          <a:p>
            <a:fld id="{679A067D-A281-49D0-8BEC-C39DF717CA3A}" type="datetimeFigureOut">
              <a:rPr lang="en-US" smtClean="0"/>
              <a:t>2/13/2024</a:t>
            </a:fld>
            <a:endParaRPr lang="en-US"/>
          </a:p>
        </p:txBody>
      </p:sp>
      <p:sp>
        <p:nvSpPr>
          <p:cNvPr id="3" name="Footer Placeholder 2">
            <a:extLst>
              <a:ext uri="{FF2B5EF4-FFF2-40B4-BE49-F238E27FC236}">
                <a16:creationId xmlns:a16="http://schemas.microsoft.com/office/drawing/2014/main" id="{60B640EC-7A4A-3680-9DBA-5FC7506C4B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B9744C-73B4-A2B8-46C5-AE196EF6C7D1}"/>
              </a:ext>
            </a:extLst>
          </p:cNvPr>
          <p:cNvSpPr>
            <a:spLocks noGrp="1"/>
          </p:cNvSpPr>
          <p:nvPr>
            <p:ph type="sldNum" sz="quarter" idx="12"/>
          </p:nvPr>
        </p:nvSpPr>
        <p:spPr/>
        <p:txBody>
          <a:bodyPr/>
          <a:lstStyle/>
          <a:p>
            <a:fld id="{DFE237C1-D057-468F-827B-ABF6A3931F44}" type="slidenum">
              <a:rPr lang="en-US" smtClean="0"/>
              <a:t>‹#›</a:t>
            </a:fld>
            <a:endParaRPr lang="en-US"/>
          </a:p>
        </p:txBody>
      </p:sp>
    </p:spTree>
    <p:extLst>
      <p:ext uri="{BB962C8B-B14F-4D97-AF65-F5344CB8AC3E}">
        <p14:creationId xmlns:p14="http://schemas.microsoft.com/office/powerpoint/2010/main" val="1817273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E79F-1EA3-6E73-C459-DC482AE6F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D55624-FF67-3776-DA37-8B6FFD3E7A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F4D34C-6F03-3D43-E89C-4260B6460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3022C-94D5-F301-53D9-A569807DA19F}"/>
              </a:ext>
            </a:extLst>
          </p:cNvPr>
          <p:cNvSpPr>
            <a:spLocks noGrp="1"/>
          </p:cNvSpPr>
          <p:nvPr>
            <p:ph type="dt" sz="half" idx="10"/>
          </p:nvPr>
        </p:nvSpPr>
        <p:spPr/>
        <p:txBody>
          <a:bodyPr/>
          <a:lstStyle/>
          <a:p>
            <a:fld id="{679A067D-A281-49D0-8BEC-C39DF717CA3A}" type="datetimeFigureOut">
              <a:rPr lang="en-US" smtClean="0"/>
              <a:t>2/13/2024</a:t>
            </a:fld>
            <a:endParaRPr lang="en-US"/>
          </a:p>
        </p:txBody>
      </p:sp>
      <p:sp>
        <p:nvSpPr>
          <p:cNvPr id="6" name="Footer Placeholder 5">
            <a:extLst>
              <a:ext uri="{FF2B5EF4-FFF2-40B4-BE49-F238E27FC236}">
                <a16:creationId xmlns:a16="http://schemas.microsoft.com/office/drawing/2014/main" id="{2C20C144-E4BB-5F0D-0988-E1FC23A35B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9A2037-5774-1F21-4FFB-DAF4FE6D3238}"/>
              </a:ext>
            </a:extLst>
          </p:cNvPr>
          <p:cNvSpPr>
            <a:spLocks noGrp="1"/>
          </p:cNvSpPr>
          <p:nvPr>
            <p:ph type="sldNum" sz="quarter" idx="12"/>
          </p:nvPr>
        </p:nvSpPr>
        <p:spPr/>
        <p:txBody>
          <a:bodyPr/>
          <a:lstStyle/>
          <a:p>
            <a:fld id="{DFE237C1-D057-468F-827B-ABF6A3931F44}" type="slidenum">
              <a:rPr lang="en-US" smtClean="0"/>
              <a:t>‹#›</a:t>
            </a:fld>
            <a:endParaRPr lang="en-US"/>
          </a:p>
        </p:txBody>
      </p:sp>
    </p:spTree>
    <p:extLst>
      <p:ext uri="{BB962C8B-B14F-4D97-AF65-F5344CB8AC3E}">
        <p14:creationId xmlns:p14="http://schemas.microsoft.com/office/powerpoint/2010/main" val="1904655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944C-105C-4968-F2E5-33E0C0D109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D291F7-3EF8-1119-1DCA-D31B46E69A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B0A57A-A2C0-0EFA-3201-C2E0D867C167}"/>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5" name="Footer Placeholder 4">
            <a:extLst>
              <a:ext uri="{FF2B5EF4-FFF2-40B4-BE49-F238E27FC236}">
                <a16:creationId xmlns:a16="http://schemas.microsoft.com/office/drawing/2014/main" id="{2FFB9EF1-3F96-2B20-A736-13C048E84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CC08B-B6B4-D0B1-9D19-3D71D329817C}"/>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2749660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9A40-814A-7B2C-5850-87C2AEE95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22DC14-6A5A-F91F-5B8A-B73047DE37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66805F-DB3D-6191-BF93-B33B4F14A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51FD78-6264-D537-8D10-415E7E549987}"/>
              </a:ext>
            </a:extLst>
          </p:cNvPr>
          <p:cNvSpPr>
            <a:spLocks noGrp="1"/>
          </p:cNvSpPr>
          <p:nvPr>
            <p:ph type="dt" sz="half" idx="10"/>
          </p:nvPr>
        </p:nvSpPr>
        <p:spPr/>
        <p:txBody>
          <a:bodyPr/>
          <a:lstStyle/>
          <a:p>
            <a:fld id="{679A067D-A281-49D0-8BEC-C39DF717CA3A}" type="datetimeFigureOut">
              <a:rPr lang="en-US" smtClean="0"/>
              <a:t>2/13/2024</a:t>
            </a:fld>
            <a:endParaRPr lang="en-US"/>
          </a:p>
        </p:txBody>
      </p:sp>
      <p:sp>
        <p:nvSpPr>
          <p:cNvPr id="6" name="Footer Placeholder 5">
            <a:extLst>
              <a:ext uri="{FF2B5EF4-FFF2-40B4-BE49-F238E27FC236}">
                <a16:creationId xmlns:a16="http://schemas.microsoft.com/office/drawing/2014/main" id="{16B23D46-DAD9-8D82-53E8-9CB53C5BB9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8E79C-8EB0-3327-D2D8-2385BE0FB343}"/>
              </a:ext>
            </a:extLst>
          </p:cNvPr>
          <p:cNvSpPr>
            <a:spLocks noGrp="1"/>
          </p:cNvSpPr>
          <p:nvPr>
            <p:ph type="sldNum" sz="quarter" idx="12"/>
          </p:nvPr>
        </p:nvSpPr>
        <p:spPr/>
        <p:txBody>
          <a:bodyPr/>
          <a:lstStyle/>
          <a:p>
            <a:fld id="{DFE237C1-D057-468F-827B-ABF6A3931F44}" type="slidenum">
              <a:rPr lang="en-US" smtClean="0"/>
              <a:t>‹#›</a:t>
            </a:fld>
            <a:endParaRPr lang="en-US"/>
          </a:p>
        </p:txBody>
      </p:sp>
    </p:spTree>
    <p:extLst>
      <p:ext uri="{BB962C8B-B14F-4D97-AF65-F5344CB8AC3E}">
        <p14:creationId xmlns:p14="http://schemas.microsoft.com/office/powerpoint/2010/main" val="2826913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24DD1-9730-BAF0-B83C-BB28B0E7A7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CD00F4-BECE-AC01-A5CE-8602D4157E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3419BA-D5FE-B421-0AB7-9AF4E629FB66}"/>
              </a:ext>
            </a:extLst>
          </p:cNvPr>
          <p:cNvSpPr>
            <a:spLocks noGrp="1"/>
          </p:cNvSpPr>
          <p:nvPr>
            <p:ph type="dt" sz="half" idx="10"/>
          </p:nvPr>
        </p:nvSpPr>
        <p:spPr/>
        <p:txBody>
          <a:bodyPr/>
          <a:lstStyle/>
          <a:p>
            <a:fld id="{679A067D-A281-49D0-8BEC-C39DF717CA3A}" type="datetimeFigureOut">
              <a:rPr lang="en-US" smtClean="0"/>
              <a:t>2/13/2024</a:t>
            </a:fld>
            <a:endParaRPr lang="en-US"/>
          </a:p>
        </p:txBody>
      </p:sp>
      <p:sp>
        <p:nvSpPr>
          <p:cNvPr id="5" name="Footer Placeholder 4">
            <a:extLst>
              <a:ext uri="{FF2B5EF4-FFF2-40B4-BE49-F238E27FC236}">
                <a16:creationId xmlns:a16="http://schemas.microsoft.com/office/drawing/2014/main" id="{F5CBF851-CD4F-D64A-8509-F7107F089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65D6B-4412-9CF0-211F-FEFC6D4E88FC}"/>
              </a:ext>
            </a:extLst>
          </p:cNvPr>
          <p:cNvSpPr>
            <a:spLocks noGrp="1"/>
          </p:cNvSpPr>
          <p:nvPr>
            <p:ph type="sldNum" sz="quarter" idx="12"/>
          </p:nvPr>
        </p:nvSpPr>
        <p:spPr/>
        <p:txBody>
          <a:bodyPr/>
          <a:lstStyle/>
          <a:p>
            <a:fld id="{DFE237C1-D057-468F-827B-ABF6A3931F44}" type="slidenum">
              <a:rPr lang="en-US" smtClean="0"/>
              <a:t>‹#›</a:t>
            </a:fld>
            <a:endParaRPr lang="en-US"/>
          </a:p>
        </p:txBody>
      </p:sp>
    </p:spTree>
    <p:extLst>
      <p:ext uri="{BB962C8B-B14F-4D97-AF65-F5344CB8AC3E}">
        <p14:creationId xmlns:p14="http://schemas.microsoft.com/office/powerpoint/2010/main" val="3338851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799760-2B8F-BDAB-4335-0F6CBA5755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2FC7AE-9275-768F-7DA0-E8811AD0B0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B6555-F998-B004-3F52-CD353F0F3E2E}"/>
              </a:ext>
            </a:extLst>
          </p:cNvPr>
          <p:cNvSpPr>
            <a:spLocks noGrp="1"/>
          </p:cNvSpPr>
          <p:nvPr>
            <p:ph type="dt" sz="half" idx="10"/>
          </p:nvPr>
        </p:nvSpPr>
        <p:spPr/>
        <p:txBody>
          <a:bodyPr/>
          <a:lstStyle/>
          <a:p>
            <a:fld id="{679A067D-A281-49D0-8BEC-C39DF717CA3A}" type="datetimeFigureOut">
              <a:rPr lang="en-US" smtClean="0"/>
              <a:t>2/13/2024</a:t>
            </a:fld>
            <a:endParaRPr lang="en-US"/>
          </a:p>
        </p:txBody>
      </p:sp>
      <p:sp>
        <p:nvSpPr>
          <p:cNvPr id="5" name="Footer Placeholder 4">
            <a:extLst>
              <a:ext uri="{FF2B5EF4-FFF2-40B4-BE49-F238E27FC236}">
                <a16:creationId xmlns:a16="http://schemas.microsoft.com/office/drawing/2014/main" id="{83C57CF9-673E-C402-D91E-46D30C50D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18818-8C8A-7331-0B75-24C6E665A702}"/>
              </a:ext>
            </a:extLst>
          </p:cNvPr>
          <p:cNvSpPr>
            <a:spLocks noGrp="1"/>
          </p:cNvSpPr>
          <p:nvPr>
            <p:ph type="sldNum" sz="quarter" idx="12"/>
          </p:nvPr>
        </p:nvSpPr>
        <p:spPr/>
        <p:txBody>
          <a:bodyPr/>
          <a:lstStyle/>
          <a:p>
            <a:fld id="{DFE237C1-D057-468F-827B-ABF6A3931F44}" type="slidenum">
              <a:rPr lang="en-US" smtClean="0"/>
              <a:t>‹#›</a:t>
            </a:fld>
            <a:endParaRPr lang="en-US"/>
          </a:p>
        </p:txBody>
      </p:sp>
    </p:spTree>
    <p:extLst>
      <p:ext uri="{BB962C8B-B14F-4D97-AF65-F5344CB8AC3E}">
        <p14:creationId xmlns:p14="http://schemas.microsoft.com/office/powerpoint/2010/main" val="30393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915A-1B19-70EA-D434-AB41482850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8D027F-1F2A-8899-509D-85A40404D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96C83C-25FB-F682-A39B-A14EFC684510}"/>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5" name="Footer Placeholder 4">
            <a:extLst>
              <a:ext uri="{FF2B5EF4-FFF2-40B4-BE49-F238E27FC236}">
                <a16:creationId xmlns:a16="http://schemas.microsoft.com/office/drawing/2014/main" id="{F0D5C553-BBD7-1DCB-63D6-76188F5FD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347CC-6CA1-0FA7-CB07-4B9CD93D2DA4}"/>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292317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223E-F8AB-9008-0FA2-0831178D4A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C8D443-2640-DE82-713A-2BB6E79B0B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31BA49-9B60-6FBF-888E-25E75317E3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629660-6431-1E7F-2171-7D8C954C260C}"/>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6" name="Footer Placeholder 5">
            <a:extLst>
              <a:ext uri="{FF2B5EF4-FFF2-40B4-BE49-F238E27FC236}">
                <a16:creationId xmlns:a16="http://schemas.microsoft.com/office/drawing/2014/main" id="{C4FF1F30-BE75-CC1F-640F-8F7BFB649B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AB4570-C033-8771-2DA9-18E22E788C0F}"/>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304638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8960B-1F87-A401-33B1-4E580D5951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C87E48-2D19-AB4D-3C89-13162E6520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CFCF97-6D4F-B72F-44FE-D04361C36A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040E28-A0AD-EA15-066A-6D5519804F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998BB0-3897-FD6E-BC43-96748F3CE7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48A8FC-0DFD-1209-37F6-4FADBAB6C82B}"/>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8" name="Footer Placeholder 7">
            <a:extLst>
              <a:ext uri="{FF2B5EF4-FFF2-40B4-BE49-F238E27FC236}">
                <a16:creationId xmlns:a16="http://schemas.microsoft.com/office/drawing/2014/main" id="{F243501E-7965-1D0F-146B-656D105B99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20038F-EA20-C8D0-8DE3-4216B375F82E}"/>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237059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084E-9F68-965F-348C-D648E4A889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404B4A-EBFB-736E-4F83-4F9DFDD3301A}"/>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4" name="Footer Placeholder 3">
            <a:extLst>
              <a:ext uri="{FF2B5EF4-FFF2-40B4-BE49-F238E27FC236}">
                <a16:creationId xmlns:a16="http://schemas.microsoft.com/office/drawing/2014/main" id="{E6A5E556-D46E-DFC6-C42B-CA23FDAB99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6B6BAD-F2AA-8B69-E39A-F7C2AB17A440}"/>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97105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69D9A4-06F1-1F64-BDBC-C296E374E9D5}"/>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3" name="Footer Placeholder 2">
            <a:extLst>
              <a:ext uri="{FF2B5EF4-FFF2-40B4-BE49-F238E27FC236}">
                <a16:creationId xmlns:a16="http://schemas.microsoft.com/office/drawing/2014/main" id="{3DD74909-2020-2BA1-2304-46A3279671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5A0FB9-93D6-D494-1D3E-07F2B5B90B51}"/>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278025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D5F3-9484-A68B-9AEE-D90D35293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79E8BB-9AE0-9846-8F92-2E402ADB50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934DB3-BDDD-73EB-EF2F-E0FA7A74A6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388CE-C22B-EE37-C802-2893CFE9A752}"/>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6" name="Footer Placeholder 5">
            <a:extLst>
              <a:ext uri="{FF2B5EF4-FFF2-40B4-BE49-F238E27FC236}">
                <a16:creationId xmlns:a16="http://schemas.microsoft.com/office/drawing/2014/main" id="{A944E36E-F03C-40C3-91F1-E66F4F118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05608-54D0-1E63-865C-43AB1D17AB16}"/>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82521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8E0E-0615-2D03-0B69-1DBC14A07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8291D5-5C94-4932-CA8C-E8C4E4C819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46C9A8-73C2-B805-85A9-2D450A464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DA3E8-7DFF-4E0D-5D28-D2F5E0580C63}"/>
              </a:ext>
            </a:extLst>
          </p:cNvPr>
          <p:cNvSpPr>
            <a:spLocks noGrp="1"/>
          </p:cNvSpPr>
          <p:nvPr>
            <p:ph type="dt" sz="half" idx="10"/>
          </p:nvPr>
        </p:nvSpPr>
        <p:spPr/>
        <p:txBody>
          <a:bodyPr/>
          <a:lstStyle/>
          <a:p>
            <a:fld id="{1068F5ED-41DD-433B-9E9B-3FBCC3B98008}" type="datetimeFigureOut">
              <a:rPr lang="en-US" smtClean="0"/>
              <a:t>2/13/2024</a:t>
            </a:fld>
            <a:endParaRPr lang="en-US"/>
          </a:p>
        </p:txBody>
      </p:sp>
      <p:sp>
        <p:nvSpPr>
          <p:cNvPr id="6" name="Footer Placeholder 5">
            <a:extLst>
              <a:ext uri="{FF2B5EF4-FFF2-40B4-BE49-F238E27FC236}">
                <a16:creationId xmlns:a16="http://schemas.microsoft.com/office/drawing/2014/main" id="{F9EF872D-0962-3B2B-9A31-1D614272C9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979E7C-C62F-CCFA-3F7A-8B79F854F229}"/>
              </a:ext>
            </a:extLst>
          </p:cNvPr>
          <p:cNvSpPr>
            <a:spLocks noGrp="1"/>
          </p:cNvSpPr>
          <p:nvPr>
            <p:ph type="sldNum" sz="quarter" idx="12"/>
          </p:nvPr>
        </p:nvSpPr>
        <p:spPr/>
        <p:txBody>
          <a:bodyPr/>
          <a:lstStyle/>
          <a:p>
            <a:fld id="{9813B5AC-ADF6-4751-965F-82BEC3B1F624}" type="slidenum">
              <a:rPr lang="en-US" smtClean="0"/>
              <a:t>‹#›</a:t>
            </a:fld>
            <a:endParaRPr lang="en-US"/>
          </a:p>
        </p:txBody>
      </p:sp>
    </p:spTree>
    <p:extLst>
      <p:ext uri="{BB962C8B-B14F-4D97-AF65-F5344CB8AC3E}">
        <p14:creationId xmlns:p14="http://schemas.microsoft.com/office/powerpoint/2010/main" val="205995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ED30C4-3757-DC6A-D31E-848E7FEC8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2EC058-9F43-49CE-BCDB-170C21F739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BB6F7-19C2-FD78-9730-866D5A9241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8F5ED-41DD-433B-9E9B-3FBCC3B98008}" type="datetimeFigureOut">
              <a:rPr lang="en-US" smtClean="0"/>
              <a:t>2/13/2024</a:t>
            </a:fld>
            <a:endParaRPr lang="en-US"/>
          </a:p>
        </p:txBody>
      </p:sp>
      <p:sp>
        <p:nvSpPr>
          <p:cNvPr id="5" name="Footer Placeholder 4">
            <a:extLst>
              <a:ext uri="{FF2B5EF4-FFF2-40B4-BE49-F238E27FC236}">
                <a16:creationId xmlns:a16="http://schemas.microsoft.com/office/drawing/2014/main" id="{73EBCB01-B384-4828-31F2-2F6DF4263E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30B97D-776F-1A79-FFDE-15962B3009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3B5AC-ADF6-4751-965F-82BEC3B1F624}" type="slidenum">
              <a:rPr lang="en-US" smtClean="0"/>
              <a:t>‹#›</a:t>
            </a:fld>
            <a:endParaRPr lang="en-US"/>
          </a:p>
        </p:txBody>
      </p:sp>
    </p:spTree>
    <p:extLst>
      <p:ext uri="{BB962C8B-B14F-4D97-AF65-F5344CB8AC3E}">
        <p14:creationId xmlns:p14="http://schemas.microsoft.com/office/powerpoint/2010/main" val="2231633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93826-482C-3092-AE1F-F7F592687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BD94A8-0282-F1C5-8740-1070D45397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B48446-8555-C43D-60C8-9318721C9C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A067D-A281-49D0-8BEC-C39DF717CA3A}" type="datetimeFigureOut">
              <a:rPr lang="en-US" smtClean="0"/>
              <a:t>2/13/2024</a:t>
            </a:fld>
            <a:endParaRPr lang="en-US"/>
          </a:p>
        </p:txBody>
      </p:sp>
      <p:sp>
        <p:nvSpPr>
          <p:cNvPr id="5" name="Footer Placeholder 4">
            <a:extLst>
              <a:ext uri="{FF2B5EF4-FFF2-40B4-BE49-F238E27FC236}">
                <a16:creationId xmlns:a16="http://schemas.microsoft.com/office/drawing/2014/main" id="{AD042350-50FF-6FE8-C309-36712EDAA1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A67AFF-B8AA-86BC-2A7C-1B131897B6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E237C1-D057-468F-827B-ABF6A3931F44}" type="slidenum">
              <a:rPr lang="en-US" smtClean="0"/>
              <a:t>‹#›</a:t>
            </a:fld>
            <a:endParaRPr lang="en-US"/>
          </a:p>
        </p:txBody>
      </p:sp>
    </p:spTree>
    <p:extLst>
      <p:ext uri="{BB962C8B-B14F-4D97-AF65-F5344CB8AC3E}">
        <p14:creationId xmlns:p14="http://schemas.microsoft.com/office/powerpoint/2010/main" val="2107167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notesSlide" Target="../notesSlides/notesSlide13.xml"/><Relationship Id="rId7" Type="http://schemas.openxmlformats.org/officeDocument/2006/relationships/image" Target="../media/image10.jp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9.jpg"/><Relationship Id="rId5" Type="http://schemas.openxmlformats.org/officeDocument/2006/relationships/image" Target="../media/image2.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977283"/>
      </p:ext>
    </p:extLst>
  </p:cSld>
  <p:clrMapOvr>
    <a:masterClrMapping/>
  </p:clrMapOvr>
  <mc:AlternateContent xmlns:mc="http://schemas.openxmlformats.org/markup-compatibility/2006" xmlns:p14="http://schemas.microsoft.com/office/powerpoint/2010/main">
    <mc:Choice Requires="p14">
      <p:transition spd="slow" p14:dur="2000" advTm="1164"/>
    </mc:Choice>
    <mc:Fallback xmlns="">
      <p:transition spd="slow" advTm="116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90B08-3008-0DA2-485A-81BF0422A188}"/>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1DB2D80-E192-6B6F-8BC1-16295A12CA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6185" y="578623"/>
            <a:ext cx="8377285" cy="6115419"/>
          </a:xfrm>
          <a:prstGeom prst="rect">
            <a:avLst/>
          </a:prstGeom>
        </p:spPr>
      </p:pic>
      <p:sp>
        <p:nvSpPr>
          <p:cNvPr id="9" name="TextBox 8">
            <a:extLst>
              <a:ext uri="{FF2B5EF4-FFF2-40B4-BE49-F238E27FC236}">
                <a16:creationId xmlns:a16="http://schemas.microsoft.com/office/drawing/2014/main" id="{87519AE6-F77C-93CF-22EE-C876B955FEA6}"/>
              </a:ext>
            </a:extLst>
          </p:cNvPr>
          <p:cNvSpPr txBox="1"/>
          <p:nvPr/>
        </p:nvSpPr>
        <p:spPr>
          <a:xfrm>
            <a:off x="7641771" y="1774284"/>
            <a:ext cx="4284340" cy="3724096"/>
          </a:xfrm>
          <a:prstGeom prst="rect">
            <a:avLst/>
          </a:prstGeom>
          <a:solidFill>
            <a:schemeClr val="accent1">
              <a:lumMod val="40000"/>
              <a:lumOff val="60000"/>
              <a:alpha val="90000"/>
            </a:schemeClr>
          </a:solidFill>
        </p:spPr>
        <p:txBody>
          <a:bodyPr wrap="square" lIns="182880" tIns="182880" rIns="182880" bIns="182880" rtlCol="0">
            <a:spAutoFit/>
          </a:bodyPr>
          <a:lstStyle/>
          <a:p>
            <a:pPr algn="ctr">
              <a:lnSpc>
                <a:spcPts val="6000"/>
              </a:lnSpc>
            </a:pPr>
            <a:r>
              <a:rPr lang="en-US" sz="4800" dirty="0">
                <a:solidFill>
                  <a:srgbClr val="C00000"/>
                </a:solidFill>
              </a:rPr>
              <a:t>“Colonists </a:t>
            </a:r>
          </a:p>
          <a:p>
            <a:pPr algn="ctr">
              <a:lnSpc>
                <a:spcPts val="6000"/>
              </a:lnSpc>
            </a:pPr>
            <a:r>
              <a:rPr lang="en-US" sz="4800" dirty="0">
                <a:solidFill>
                  <a:srgbClr val="C00000"/>
                </a:solidFill>
              </a:rPr>
              <a:t>rose in solidarity with Massachusetts” </a:t>
            </a:r>
          </a:p>
          <a:p>
            <a:endParaRPr lang="en-US" dirty="0"/>
          </a:p>
        </p:txBody>
      </p:sp>
      <p:pic>
        <p:nvPicPr>
          <p:cNvPr id="4" name="Picture 3" descr="Logo&#10;&#10;Description automatically generated">
            <a:extLst>
              <a:ext uri="{FF2B5EF4-FFF2-40B4-BE49-F238E27FC236}">
                <a16:creationId xmlns:a16="http://schemas.microsoft.com/office/drawing/2014/main" id="{6F8DA709-7890-FADD-DFE3-08D792796F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BB9AEC4E-E8B3-F1CF-E547-4B23A7B658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53F8BBA8-375D-26DE-46D3-9C5D4B47998E}"/>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8B85340-2E94-234F-011C-81EFAAA96CD4}"/>
              </a:ext>
            </a:extLst>
          </p:cNvPr>
          <p:cNvSpPr txBox="1"/>
          <p:nvPr/>
        </p:nvSpPr>
        <p:spPr>
          <a:xfrm>
            <a:off x="5585535" y="310195"/>
            <a:ext cx="6423618" cy="646331"/>
          </a:xfrm>
          <a:prstGeom prst="rect">
            <a:avLst/>
          </a:prstGeom>
          <a:noFill/>
        </p:spPr>
        <p:txBody>
          <a:bodyPr wrap="none" rtlCol="0">
            <a:spAutoFit/>
          </a:bodyPr>
          <a:lstStyle/>
          <a:p>
            <a:r>
              <a:rPr lang="en-US" b="1" dirty="0">
                <a:effectLst/>
              </a:rPr>
              <a:t>"Decade of the American Revolution“ - First Continental Congress</a:t>
            </a:r>
            <a:endParaRPr lang="en-US" b="1" dirty="0"/>
          </a:p>
          <a:p>
            <a:endParaRPr lang="en-US" dirty="0"/>
          </a:p>
        </p:txBody>
      </p:sp>
    </p:spTree>
    <p:custDataLst>
      <p:tags r:id="rId1"/>
    </p:custDataLst>
    <p:extLst>
      <p:ext uri="{BB962C8B-B14F-4D97-AF65-F5344CB8AC3E}">
        <p14:creationId xmlns:p14="http://schemas.microsoft.com/office/powerpoint/2010/main" val="3589181113"/>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E180D4A7-C9FB-4DFB-919C-405C955672EB}">
      <p14:showEvtLst xmlns:p14="http://schemas.microsoft.com/office/powerpoint/2010/main">
        <p14:playEvt time="1759" objId="3"/>
        <p14:stopEvt time="16784"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9B8BF-DA86-5B4F-0773-6A3C33F754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1F0D3CA-21F9-39FF-5E56-AEC398C8D73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2847" y="818679"/>
            <a:ext cx="7654111" cy="5729126"/>
          </a:xfrm>
          <a:prstGeom prst="rect">
            <a:avLst/>
          </a:prstGeom>
        </p:spPr>
      </p:pic>
      <p:sp>
        <p:nvSpPr>
          <p:cNvPr id="9" name="TextBox 8">
            <a:extLst>
              <a:ext uri="{FF2B5EF4-FFF2-40B4-BE49-F238E27FC236}">
                <a16:creationId xmlns:a16="http://schemas.microsoft.com/office/drawing/2014/main" id="{B8013053-C092-C98A-966E-19EEBF0574CA}"/>
              </a:ext>
            </a:extLst>
          </p:cNvPr>
          <p:cNvSpPr txBox="1"/>
          <p:nvPr/>
        </p:nvSpPr>
        <p:spPr>
          <a:xfrm>
            <a:off x="7086600" y="1562947"/>
            <a:ext cx="4610102" cy="4186659"/>
          </a:xfrm>
          <a:prstGeom prst="rect">
            <a:avLst/>
          </a:prstGeom>
          <a:solidFill>
            <a:schemeClr val="accent1">
              <a:lumMod val="40000"/>
              <a:lumOff val="60000"/>
              <a:alpha val="90000"/>
            </a:schemeClr>
          </a:solidFill>
        </p:spPr>
        <p:txBody>
          <a:bodyPr wrap="square" lIns="182880" tIns="182880" rIns="182880" bIns="182880" rtlCol="0">
            <a:spAutoFit/>
          </a:bodyPr>
          <a:lstStyle/>
          <a:p>
            <a:pPr algn="ctr">
              <a:lnSpc>
                <a:spcPts val="6000"/>
              </a:lnSpc>
            </a:pPr>
            <a:r>
              <a:rPr lang="en-US" sz="4800" dirty="0">
                <a:solidFill>
                  <a:srgbClr val="C00000"/>
                </a:solidFill>
              </a:rPr>
              <a:t>Virginia’s Committee of Correspondence originating the invitation. </a:t>
            </a:r>
          </a:p>
        </p:txBody>
      </p:sp>
      <p:pic>
        <p:nvPicPr>
          <p:cNvPr id="4" name="Picture 3" descr="Logo&#10;&#10;Description automatically generated">
            <a:extLst>
              <a:ext uri="{FF2B5EF4-FFF2-40B4-BE49-F238E27FC236}">
                <a16:creationId xmlns:a16="http://schemas.microsoft.com/office/drawing/2014/main" id="{22E61D0E-31EC-64CC-0897-75FC73C8AF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0A2027B5-D29C-7870-5E9C-1D91AB3F1A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DC7549F4-DFD3-0540-2F42-C8460B98F4AE}"/>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4601CE2-BA54-4421-C199-9607A13743B7}"/>
              </a:ext>
            </a:extLst>
          </p:cNvPr>
          <p:cNvSpPr txBox="1"/>
          <p:nvPr/>
        </p:nvSpPr>
        <p:spPr>
          <a:xfrm>
            <a:off x="5585535" y="310195"/>
            <a:ext cx="6423618" cy="646331"/>
          </a:xfrm>
          <a:prstGeom prst="rect">
            <a:avLst/>
          </a:prstGeom>
          <a:noFill/>
        </p:spPr>
        <p:txBody>
          <a:bodyPr wrap="none" rtlCol="0">
            <a:spAutoFit/>
          </a:bodyPr>
          <a:lstStyle/>
          <a:p>
            <a:r>
              <a:rPr lang="en-US" b="1" dirty="0">
                <a:effectLst/>
              </a:rPr>
              <a:t>"Decade of the American Revolution“ - First Continental Congress</a:t>
            </a:r>
            <a:endParaRPr lang="en-US" b="1" dirty="0"/>
          </a:p>
          <a:p>
            <a:endParaRPr lang="en-US" dirty="0"/>
          </a:p>
        </p:txBody>
      </p:sp>
    </p:spTree>
    <p:custDataLst>
      <p:tags r:id="rId1"/>
    </p:custDataLst>
    <p:extLst>
      <p:ext uri="{BB962C8B-B14F-4D97-AF65-F5344CB8AC3E}">
        <p14:creationId xmlns:p14="http://schemas.microsoft.com/office/powerpoint/2010/main" val="4177966922"/>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800"/>
                            </p:stCondLst>
                            <p:childTnLst>
                              <p:par>
                                <p:cTn id="8" presetID="53" presetClass="entr" presetSubtype="16"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E180D4A7-C9FB-4DFB-919C-405C955672EB}">
      <p14:showEvtLst xmlns:p14="http://schemas.microsoft.com/office/powerpoint/2010/main">
        <p14:playEvt time="1759" objId="3"/>
        <p14:stopEvt time="16784"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5690C-38DD-0B80-B286-6FAE0BE645B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2E688BA-B8B0-EB7F-9A99-CFD7599B527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8040" y="769554"/>
            <a:ext cx="11708070" cy="7570298"/>
          </a:xfrm>
          <a:prstGeom prst="rect">
            <a:avLst/>
          </a:prstGeom>
        </p:spPr>
      </p:pic>
      <p:sp>
        <p:nvSpPr>
          <p:cNvPr id="9" name="TextBox 8">
            <a:extLst>
              <a:ext uri="{FF2B5EF4-FFF2-40B4-BE49-F238E27FC236}">
                <a16:creationId xmlns:a16="http://schemas.microsoft.com/office/drawing/2014/main" id="{31DB9101-4ABD-F02B-E997-D1DDEC8AEFEE}"/>
              </a:ext>
            </a:extLst>
          </p:cNvPr>
          <p:cNvSpPr txBox="1"/>
          <p:nvPr/>
        </p:nvSpPr>
        <p:spPr>
          <a:xfrm>
            <a:off x="6172792" y="808735"/>
            <a:ext cx="3177028" cy="3478196"/>
          </a:xfrm>
          <a:prstGeom prst="rect">
            <a:avLst/>
          </a:prstGeom>
          <a:solidFill>
            <a:schemeClr val="accent1">
              <a:lumMod val="40000"/>
              <a:lumOff val="60000"/>
              <a:alpha val="90000"/>
            </a:schemeClr>
          </a:solidFill>
        </p:spPr>
        <p:txBody>
          <a:bodyPr wrap="square" lIns="182880" tIns="182880" rIns="182880" bIns="182880" rtlCol="0">
            <a:spAutoFit/>
          </a:bodyPr>
          <a:lstStyle/>
          <a:p>
            <a:pPr algn="ctr">
              <a:lnSpc>
                <a:spcPts val="6000"/>
              </a:lnSpc>
            </a:pPr>
            <a:r>
              <a:rPr lang="en-US" sz="4800" dirty="0">
                <a:solidFill>
                  <a:srgbClr val="C00000"/>
                </a:solidFill>
              </a:rPr>
              <a:t>“Delegates would set terms for a boycott”</a:t>
            </a:r>
          </a:p>
        </p:txBody>
      </p:sp>
      <p:pic>
        <p:nvPicPr>
          <p:cNvPr id="4" name="Picture 3" descr="Logo&#10;&#10;Description automatically generated">
            <a:extLst>
              <a:ext uri="{FF2B5EF4-FFF2-40B4-BE49-F238E27FC236}">
                <a16:creationId xmlns:a16="http://schemas.microsoft.com/office/drawing/2014/main" id="{FD37623F-005D-95F9-4C85-CF2117C4FC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7DDA86BF-5E2D-E2E1-F3F0-3EC4EB43F2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D2BB0753-9200-D10E-81E3-3C66E9A8087D}"/>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2633D33-AD07-AF06-E313-BC158CD672AB}"/>
              </a:ext>
            </a:extLst>
          </p:cNvPr>
          <p:cNvSpPr txBox="1"/>
          <p:nvPr/>
        </p:nvSpPr>
        <p:spPr>
          <a:xfrm>
            <a:off x="5585535" y="310195"/>
            <a:ext cx="6423618" cy="646331"/>
          </a:xfrm>
          <a:prstGeom prst="rect">
            <a:avLst/>
          </a:prstGeom>
          <a:noFill/>
        </p:spPr>
        <p:txBody>
          <a:bodyPr wrap="none" rtlCol="0">
            <a:spAutoFit/>
          </a:bodyPr>
          <a:lstStyle/>
          <a:p>
            <a:r>
              <a:rPr lang="en-US" b="1" dirty="0">
                <a:effectLst/>
              </a:rPr>
              <a:t>"Decade of the American Revolution“ - First Continental Congress</a:t>
            </a:r>
            <a:endParaRPr lang="en-US" b="1" dirty="0"/>
          </a:p>
          <a:p>
            <a:endParaRPr lang="en-US" dirty="0"/>
          </a:p>
        </p:txBody>
      </p:sp>
    </p:spTree>
    <p:custDataLst>
      <p:tags r:id="rId1"/>
    </p:custDataLst>
    <p:extLst>
      <p:ext uri="{BB962C8B-B14F-4D97-AF65-F5344CB8AC3E}">
        <p14:creationId xmlns:p14="http://schemas.microsoft.com/office/powerpoint/2010/main" val="3405372487"/>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E180D4A7-C9FB-4DFB-919C-405C955672EB}">
      <p14:showEvtLst xmlns:p14="http://schemas.microsoft.com/office/powerpoint/2010/main">
        <p14:playEvt time="1759" objId="3"/>
        <p14:stopEvt time="16784" objId="3"/>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D7CBA-A02E-41D7-480C-BDA9F725DDE8}"/>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505FA911-86FC-BCCD-0BB2-A5182B45E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CFFB13C8-461F-77B9-21E2-F71EB6E8B7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6" name="Straight Connector 5">
            <a:extLst>
              <a:ext uri="{FF2B5EF4-FFF2-40B4-BE49-F238E27FC236}">
                <a16:creationId xmlns:a16="http://schemas.microsoft.com/office/drawing/2014/main" id="{177E2C0B-5BAF-E092-6FF2-9D2B4FE18906}"/>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E4EC105-AC9F-80B3-0481-EE74ABFB9E52}"/>
              </a:ext>
            </a:extLst>
          </p:cNvPr>
          <p:cNvSpPr txBox="1"/>
          <p:nvPr/>
        </p:nvSpPr>
        <p:spPr>
          <a:xfrm>
            <a:off x="5585535" y="310195"/>
            <a:ext cx="6423618" cy="646331"/>
          </a:xfrm>
          <a:prstGeom prst="rect">
            <a:avLst/>
          </a:prstGeom>
          <a:noFill/>
        </p:spPr>
        <p:txBody>
          <a:bodyPr wrap="none" rtlCol="0">
            <a:spAutoFit/>
          </a:bodyPr>
          <a:lstStyle/>
          <a:p>
            <a:r>
              <a:rPr lang="en-US" b="1" dirty="0">
                <a:effectLst/>
              </a:rPr>
              <a:t>"Decade of the American Revolution“ - First Continental Congress</a:t>
            </a:r>
            <a:endParaRPr lang="en-US" b="1" dirty="0"/>
          </a:p>
          <a:p>
            <a:endParaRPr lang="en-US" dirty="0"/>
          </a:p>
        </p:txBody>
      </p:sp>
      <p:pic>
        <p:nvPicPr>
          <p:cNvPr id="3" name="Picture 2" descr="A person in a suit&#10;&#10;Description automatically generated">
            <a:extLst>
              <a:ext uri="{FF2B5EF4-FFF2-40B4-BE49-F238E27FC236}">
                <a16:creationId xmlns:a16="http://schemas.microsoft.com/office/drawing/2014/main" id="{8685B816-CCFB-B70C-4F59-95115BE6E7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599" y="2833230"/>
            <a:ext cx="8307514" cy="1861353"/>
          </a:xfrm>
          <a:prstGeom prst="rect">
            <a:avLst/>
          </a:prstGeom>
        </p:spPr>
      </p:pic>
      <p:pic>
        <p:nvPicPr>
          <p:cNvPr id="10" name="Picture 9" descr="A close up of a person&#10;&#10;Description automatically generated">
            <a:extLst>
              <a:ext uri="{FF2B5EF4-FFF2-40B4-BE49-F238E27FC236}">
                <a16:creationId xmlns:a16="http://schemas.microsoft.com/office/drawing/2014/main" id="{C747ECDF-56EA-E3F5-9600-C33BBF5167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4437" y="996860"/>
            <a:ext cx="8307514" cy="1861352"/>
          </a:xfrm>
          <a:prstGeom prst="rect">
            <a:avLst/>
          </a:prstGeom>
        </p:spPr>
      </p:pic>
      <p:pic>
        <p:nvPicPr>
          <p:cNvPr id="13" name="Picture 12" descr="A painting of a person in a coat&#10;&#10;Description automatically generated">
            <a:extLst>
              <a:ext uri="{FF2B5EF4-FFF2-40B4-BE49-F238E27FC236}">
                <a16:creationId xmlns:a16="http://schemas.microsoft.com/office/drawing/2014/main" id="{40E96FF3-3E90-53C5-5775-5DEB6488AA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5599" y="4633344"/>
            <a:ext cx="8257366" cy="2062762"/>
          </a:xfrm>
          <a:prstGeom prst="rect">
            <a:avLst/>
          </a:prstGeom>
        </p:spPr>
      </p:pic>
      <p:sp>
        <p:nvSpPr>
          <p:cNvPr id="9" name="TextBox 8">
            <a:extLst>
              <a:ext uri="{FF2B5EF4-FFF2-40B4-BE49-F238E27FC236}">
                <a16:creationId xmlns:a16="http://schemas.microsoft.com/office/drawing/2014/main" id="{B2F3A2F0-30BC-ABB3-A7FA-3EB29A03AD2B}"/>
              </a:ext>
            </a:extLst>
          </p:cNvPr>
          <p:cNvSpPr txBox="1"/>
          <p:nvPr/>
        </p:nvSpPr>
        <p:spPr>
          <a:xfrm>
            <a:off x="8490857" y="2002030"/>
            <a:ext cx="3435254" cy="3401572"/>
          </a:xfrm>
          <a:prstGeom prst="rect">
            <a:avLst/>
          </a:prstGeom>
          <a:solidFill>
            <a:schemeClr val="accent1">
              <a:lumMod val="40000"/>
              <a:lumOff val="60000"/>
              <a:alpha val="68000"/>
            </a:schemeClr>
          </a:solidFill>
        </p:spPr>
        <p:txBody>
          <a:bodyPr wrap="square" lIns="182880" tIns="182880" rIns="182880" bIns="182880" rtlCol="0">
            <a:spAutoFit/>
          </a:bodyPr>
          <a:lstStyle/>
          <a:p>
            <a:pPr algn="ctr">
              <a:lnSpc>
                <a:spcPts val="4800"/>
              </a:lnSpc>
            </a:pPr>
            <a:r>
              <a:rPr lang="en-US" sz="3200" dirty="0">
                <a:solidFill>
                  <a:srgbClr val="C00000"/>
                </a:solidFill>
              </a:rPr>
              <a:t>“Delegates elected by their legislatures or committees of correspondence” </a:t>
            </a:r>
          </a:p>
        </p:txBody>
      </p:sp>
    </p:spTree>
    <p:custDataLst>
      <p:tags r:id="rId1"/>
    </p:custDataLst>
    <p:extLst>
      <p:ext uri="{BB962C8B-B14F-4D97-AF65-F5344CB8AC3E}">
        <p14:creationId xmlns:p14="http://schemas.microsoft.com/office/powerpoint/2010/main" val="3367467561"/>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8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300"/>
                            </p:stCondLst>
                            <p:childTnLst>
                              <p:par>
                                <p:cTn id="10" presetID="42" presetClass="entr" presetSubtype="0" fill="hold"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2800"/>
                            </p:stCondLst>
                            <p:childTnLst>
                              <p:par>
                                <p:cTn id="16" presetID="10" presetClass="entr" presetSubtype="0" fill="hold" nodeType="after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3800"/>
                            </p:stCondLst>
                            <p:childTnLst>
                              <p:par>
                                <p:cTn id="20" presetID="22" presetClass="entr" presetSubtype="4" fill="hold" grpId="0" nodeType="after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E180D4A7-C9FB-4DFB-919C-405C955672EB}">
      <p14:showEvtLst xmlns:p14="http://schemas.microsoft.com/office/powerpoint/2010/main">
        <p14:playEvt time="1759" objId="3"/>
        <p14:stopEvt time="16784" objId="3"/>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604E7-618E-4D1B-9F15-1E71F992517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8C009AA-F42E-4D9D-DF3A-1459A192A6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7308" y="956526"/>
            <a:ext cx="9642785" cy="5203284"/>
          </a:xfrm>
          <a:prstGeom prst="rect">
            <a:avLst/>
          </a:prstGeom>
        </p:spPr>
      </p:pic>
      <p:sp>
        <p:nvSpPr>
          <p:cNvPr id="9" name="TextBox 8">
            <a:extLst>
              <a:ext uri="{FF2B5EF4-FFF2-40B4-BE49-F238E27FC236}">
                <a16:creationId xmlns:a16="http://schemas.microsoft.com/office/drawing/2014/main" id="{D1837E76-D681-6159-0921-42809C6608C6}"/>
              </a:ext>
            </a:extLst>
          </p:cNvPr>
          <p:cNvSpPr txBox="1"/>
          <p:nvPr/>
        </p:nvSpPr>
        <p:spPr>
          <a:xfrm>
            <a:off x="7739743" y="1335670"/>
            <a:ext cx="3727778" cy="4186659"/>
          </a:xfrm>
          <a:prstGeom prst="rect">
            <a:avLst/>
          </a:prstGeom>
          <a:solidFill>
            <a:schemeClr val="accent1">
              <a:lumMod val="40000"/>
              <a:lumOff val="60000"/>
              <a:alpha val="90000"/>
            </a:schemeClr>
          </a:solidFill>
        </p:spPr>
        <p:txBody>
          <a:bodyPr wrap="square" lIns="182880" tIns="182880" rIns="182880" bIns="182880" rtlCol="0">
            <a:spAutoFit/>
          </a:bodyPr>
          <a:lstStyle/>
          <a:p>
            <a:pPr algn="ctr">
              <a:lnSpc>
                <a:spcPts val="6000"/>
              </a:lnSpc>
            </a:pPr>
            <a:r>
              <a:rPr lang="en-US" sz="4800" dirty="0">
                <a:solidFill>
                  <a:srgbClr val="C00000"/>
                </a:solidFill>
              </a:rPr>
              <a:t>“Carpenters’ Hall Philadelphia, </a:t>
            </a:r>
          </a:p>
          <a:p>
            <a:pPr algn="ctr">
              <a:lnSpc>
                <a:spcPts val="6000"/>
              </a:lnSpc>
            </a:pPr>
            <a:r>
              <a:rPr lang="en-US" sz="4800" dirty="0">
                <a:solidFill>
                  <a:srgbClr val="C00000"/>
                </a:solidFill>
              </a:rPr>
              <a:t>Sept. 5, </a:t>
            </a:r>
          </a:p>
          <a:p>
            <a:pPr algn="ctr">
              <a:lnSpc>
                <a:spcPts val="6000"/>
              </a:lnSpc>
            </a:pPr>
            <a:r>
              <a:rPr lang="en-US" sz="4800" dirty="0">
                <a:solidFill>
                  <a:srgbClr val="C00000"/>
                </a:solidFill>
              </a:rPr>
              <a:t>1774”</a:t>
            </a:r>
          </a:p>
        </p:txBody>
      </p:sp>
      <p:pic>
        <p:nvPicPr>
          <p:cNvPr id="4" name="Picture 3" descr="Logo&#10;&#10;Description automatically generated">
            <a:extLst>
              <a:ext uri="{FF2B5EF4-FFF2-40B4-BE49-F238E27FC236}">
                <a16:creationId xmlns:a16="http://schemas.microsoft.com/office/drawing/2014/main" id="{CDE2ECCD-AA4A-3627-4643-C31B250378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1CD96987-F5E3-228A-BB9E-E50F01C358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3E283DFA-7150-9A65-0ABF-86B19B3AAB69}"/>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03AB045-3FC8-62FF-ED8E-688BF489FE70}"/>
              </a:ext>
            </a:extLst>
          </p:cNvPr>
          <p:cNvSpPr txBox="1"/>
          <p:nvPr/>
        </p:nvSpPr>
        <p:spPr>
          <a:xfrm>
            <a:off x="5585535" y="310195"/>
            <a:ext cx="6423618" cy="646331"/>
          </a:xfrm>
          <a:prstGeom prst="rect">
            <a:avLst/>
          </a:prstGeom>
          <a:noFill/>
        </p:spPr>
        <p:txBody>
          <a:bodyPr wrap="none" rtlCol="0">
            <a:spAutoFit/>
          </a:bodyPr>
          <a:lstStyle/>
          <a:p>
            <a:r>
              <a:rPr lang="en-US" b="1" dirty="0">
                <a:effectLst/>
              </a:rPr>
              <a:t>"Decade of the American Revolution“ - First Continental Congress</a:t>
            </a:r>
            <a:endParaRPr lang="en-US" b="1" dirty="0"/>
          </a:p>
          <a:p>
            <a:endParaRPr lang="en-US" dirty="0"/>
          </a:p>
        </p:txBody>
      </p:sp>
    </p:spTree>
    <p:custDataLst>
      <p:tags r:id="rId1"/>
    </p:custDataLst>
    <p:extLst>
      <p:ext uri="{BB962C8B-B14F-4D97-AF65-F5344CB8AC3E}">
        <p14:creationId xmlns:p14="http://schemas.microsoft.com/office/powerpoint/2010/main" val="1997788782"/>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E180D4A7-C9FB-4DFB-919C-405C955672EB}">
      <p14:showEvtLst xmlns:p14="http://schemas.microsoft.com/office/powerpoint/2010/main">
        <p14:playEvt time="1759" objId="3"/>
        <p14:stopEvt time="16784" objId="3"/>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70FBD-21A6-C725-6BAE-0174758FAA6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BBB7B71B-28BB-CB88-573C-9F5B06DBE4D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0184" y="769554"/>
            <a:ext cx="9466729" cy="5992586"/>
          </a:xfrm>
          <a:prstGeom prst="rect">
            <a:avLst/>
          </a:prstGeom>
        </p:spPr>
      </p:pic>
      <p:sp>
        <p:nvSpPr>
          <p:cNvPr id="9" name="TextBox 8">
            <a:extLst>
              <a:ext uri="{FF2B5EF4-FFF2-40B4-BE49-F238E27FC236}">
                <a16:creationId xmlns:a16="http://schemas.microsoft.com/office/drawing/2014/main" id="{52FA7D78-C460-5E65-D586-F1C3DCDA60CF}"/>
              </a:ext>
            </a:extLst>
          </p:cNvPr>
          <p:cNvSpPr txBox="1"/>
          <p:nvPr/>
        </p:nvSpPr>
        <p:spPr>
          <a:xfrm>
            <a:off x="8189644" y="1092720"/>
            <a:ext cx="3577872" cy="4859920"/>
          </a:xfrm>
          <a:prstGeom prst="rect">
            <a:avLst/>
          </a:prstGeom>
          <a:solidFill>
            <a:schemeClr val="accent1">
              <a:lumMod val="40000"/>
              <a:lumOff val="60000"/>
              <a:alpha val="90000"/>
            </a:schemeClr>
          </a:solidFill>
        </p:spPr>
        <p:txBody>
          <a:bodyPr wrap="square" lIns="182880" tIns="182880" rIns="182880" bIns="182880" rtlCol="0">
            <a:spAutoFit/>
          </a:bodyPr>
          <a:lstStyle/>
          <a:p>
            <a:pPr algn="ctr">
              <a:lnSpc>
                <a:spcPts val="5000"/>
              </a:lnSpc>
            </a:pPr>
            <a:r>
              <a:rPr lang="en-US" sz="4800" dirty="0">
                <a:solidFill>
                  <a:srgbClr val="C00000"/>
                </a:solidFill>
              </a:rPr>
              <a:t>“First Continental Congress adopted their Declaration &amp; Resolves” </a:t>
            </a:r>
          </a:p>
        </p:txBody>
      </p:sp>
      <p:pic>
        <p:nvPicPr>
          <p:cNvPr id="4" name="Picture 3" descr="Logo&#10;&#10;Description automatically generated">
            <a:extLst>
              <a:ext uri="{FF2B5EF4-FFF2-40B4-BE49-F238E27FC236}">
                <a16:creationId xmlns:a16="http://schemas.microsoft.com/office/drawing/2014/main" id="{CAA1991A-D1FF-E109-AE10-4411F0DC51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BE9FD3ED-F42E-8356-BCB3-67E1BAE683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B1C29849-EF52-5E88-B66E-56338A190525}"/>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09CB923-619C-B2D9-2E28-59E49FBB72BB}"/>
              </a:ext>
            </a:extLst>
          </p:cNvPr>
          <p:cNvSpPr txBox="1"/>
          <p:nvPr/>
        </p:nvSpPr>
        <p:spPr>
          <a:xfrm>
            <a:off x="5585535" y="310195"/>
            <a:ext cx="6423618" cy="646331"/>
          </a:xfrm>
          <a:prstGeom prst="rect">
            <a:avLst/>
          </a:prstGeom>
          <a:noFill/>
        </p:spPr>
        <p:txBody>
          <a:bodyPr wrap="none" rtlCol="0">
            <a:spAutoFit/>
          </a:bodyPr>
          <a:lstStyle/>
          <a:p>
            <a:r>
              <a:rPr lang="en-US" b="1" dirty="0">
                <a:effectLst/>
              </a:rPr>
              <a:t>"Decade of the American Revolution“ - First Continental Congress</a:t>
            </a:r>
            <a:endParaRPr lang="en-US" b="1" dirty="0"/>
          </a:p>
          <a:p>
            <a:endParaRPr lang="en-US" dirty="0"/>
          </a:p>
        </p:txBody>
      </p:sp>
    </p:spTree>
    <p:custDataLst>
      <p:tags r:id="rId1"/>
    </p:custDataLst>
    <p:extLst>
      <p:ext uri="{BB962C8B-B14F-4D97-AF65-F5344CB8AC3E}">
        <p14:creationId xmlns:p14="http://schemas.microsoft.com/office/powerpoint/2010/main" val="738994627"/>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14" presetClass="entr" presetSubtype="10" fill="hold" grpId="0" nodeType="after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E180D4A7-C9FB-4DFB-919C-405C955672EB}">
      <p14:showEvtLst xmlns:p14="http://schemas.microsoft.com/office/powerpoint/2010/main">
        <p14:playEvt time="1759" objId="3"/>
        <p14:stopEvt time="16784" objId="3"/>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25686-324E-CAC2-A8F8-C093B4B3591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30A5011-E374-3FB0-379A-1B1D1651C0A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2897" y="212271"/>
            <a:ext cx="9762565" cy="12678656"/>
          </a:xfrm>
          <a:prstGeom prst="rect">
            <a:avLst/>
          </a:prstGeom>
        </p:spPr>
      </p:pic>
      <p:sp>
        <p:nvSpPr>
          <p:cNvPr id="9" name="TextBox 8">
            <a:extLst>
              <a:ext uri="{FF2B5EF4-FFF2-40B4-BE49-F238E27FC236}">
                <a16:creationId xmlns:a16="http://schemas.microsoft.com/office/drawing/2014/main" id="{5E65C422-A5B8-B318-C3B4-AA14E94FB41A}"/>
              </a:ext>
            </a:extLst>
          </p:cNvPr>
          <p:cNvSpPr txBox="1"/>
          <p:nvPr/>
        </p:nvSpPr>
        <p:spPr>
          <a:xfrm>
            <a:off x="6962132" y="928344"/>
            <a:ext cx="4963979" cy="5017079"/>
          </a:xfrm>
          <a:prstGeom prst="rect">
            <a:avLst/>
          </a:prstGeom>
          <a:noFill/>
        </p:spPr>
        <p:txBody>
          <a:bodyPr wrap="square" lIns="182880" tIns="182880" rIns="182880" bIns="182880" rtlCol="0">
            <a:spAutoFit/>
          </a:bodyPr>
          <a:lstStyle/>
          <a:p>
            <a:pPr algn="ctr">
              <a:lnSpc>
                <a:spcPts val="6000"/>
              </a:lnSpc>
            </a:pPr>
            <a:r>
              <a:rPr lang="en-US" sz="6600" dirty="0">
                <a:solidFill>
                  <a:srgbClr val="C00000"/>
                </a:solidFill>
              </a:rPr>
              <a:t>“That foundation of English liberty, and of all free government”</a:t>
            </a:r>
          </a:p>
        </p:txBody>
      </p:sp>
      <p:pic>
        <p:nvPicPr>
          <p:cNvPr id="4" name="Picture 3" descr="Logo&#10;&#10;Description automatically generated">
            <a:extLst>
              <a:ext uri="{FF2B5EF4-FFF2-40B4-BE49-F238E27FC236}">
                <a16:creationId xmlns:a16="http://schemas.microsoft.com/office/drawing/2014/main" id="{47A61D7D-7B54-61FA-AB3B-983C9E31E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390A3F67-AC13-729A-089A-C1C80512A8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40B4F2DC-FA97-3133-87BC-C9DD1233CEE3}"/>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D33FEAE-060C-86A1-EE26-AA89C3746FC2}"/>
              </a:ext>
            </a:extLst>
          </p:cNvPr>
          <p:cNvSpPr txBox="1"/>
          <p:nvPr/>
        </p:nvSpPr>
        <p:spPr>
          <a:xfrm>
            <a:off x="5585535" y="310195"/>
            <a:ext cx="6423618" cy="646331"/>
          </a:xfrm>
          <a:prstGeom prst="rect">
            <a:avLst/>
          </a:prstGeom>
          <a:noFill/>
        </p:spPr>
        <p:txBody>
          <a:bodyPr wrap="none" rtlCol="0">
            <a:spAutoFit/>
          </a:bodyPr>
          <a:lstStyle/>
          <a:p>
            <a:r>
              <a:rPr lang="en-US" b="1" dirty="0">
                <a:effectLst/>
              </a:rPr>
              <a:t>"Decade of the American Revolution“ - First Continental Congress</a:t>
            </a:r>
            <a:endParaRPr lang="en-US" b="1" dirty="0"/>
          </a:p>
          <a:p>
            <a:endParaRPr lang="en-US" dirty="0"/>
          </a:p>
        </p:txBody>
      </p:sp>
    </p:spTree>
    <p:custDataLst>
      <p:tags r:id="rId1"/>
    </p:custDataLst>
    <p:extLst>
      <p:ext uri="{BB962C8B-B14F-4D97-AF65-F5344CB8AC3E}">
        <p14:creationId xmlns:p14="http://schemas.microsoft.com/office/powerpoint/2010/main" val="134068003"/>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p:ext uri="{E180D4A7-C9FB-4DFB-919C-405C955672EB}">
      <p14:showEvtLst xmlns:p14="http://schemas.microsoft.com/office/powerpoint/2010/main">
        <p14:playEvt time="1759" objId="3"/>
        <p14:stopEvt time="16784" objId="3"/>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D689E-8EAC-2E20-5745-C19F647B2DC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D737825-4024-FBEE-CF43-3BDEBCD15F8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73001" y="769555"/>
            <a:ext cx="9939315" cy="6366032"/>
          </a:xfrm>
          <a:prstGeom prst="rect">
            <a:avLst/>
          </a:prstGeom>
        </p:spPr>
      </p:pic>
      <p:pic>
        <p:nvPicPr>
          <p:cNvPr id="4" name="Picture 3" descr="Logo&#10;&#10;Description automatically generated">
            <a:extLst>
              <a:ext uri="{FF2B5EF4-FFF2-40B4-BE49-F238E27FC236}">
                <a16:creationId xmlns:a16="http://schemas.microsoft.com/office/drawing/2014/main" id="{D84AFAF2-1C94-3C69-E5CC-29242D16E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4AFE4266-AA7E-EB2C-80F2-8CDACEC621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724C85DE-6BB9-9DB5-1CD4-BEFCC6E6848A}"/>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D2FD758-BDAA-BC3C-75D3-706B069DE887}"/>
              </a:ext>
            </a:extLst>
          </p:cNvPr>
          <p:cNvSpPr txBox="1"/>
          <p:nvPr/>
        </p:nvSpPr>
        <p:spPr>
          <a:xfrm>
            <a:off x="5585535" y="310195"/>
            <a:ext cx="6423618" cy="646331"/>
          </a:xfrm>
          <a:prstGeom prst="rect">
            <a:avLst/>
          </a:prstGeom>
          <a:noFill/>
        </p:spPr>
        <p:txBody>
          <a:bodyPr wrap="none" rtlCol="0">
            <a:spAutoFit/>
          </a:bodyPr>
          <a:lstStyle/>
          <a:p>
            <a:r>
              <a:rPr lang="en-US" b="1" dirty="0">
                <a:effectLst/>
              </a:rPr>
              <a:t>"Decade of the American Revolution“ - First Continental Congress</a:t>
            </a:r>
            <a:endParaRPr lang="en-US" b="1" dirty="0"/>
          </a:p>
          <a:p>
            <a:endParaRPr lang="en-US" dirty="0"/>
          </a:p>
        </p:txBody>
      </p:sp>
      <p:sp>
        <p:nvSpPr>
          <p:cNvPr id="3" name="TextBox 2">
            <a:extLst>
              <a:ext uri="{FF2B5EF4-FFF2-40B4-BE49-F238E27FC236}">
                <a16:creationId xmlns:a16="http://schemas.microsoft.com/office/drawing/2014/main" id="{9BF26B3E-0275-7AC8-498C-5FD7BC79844A}"/>
              </a:ext>
            </a:extLst>
          </p:cNvPr>
          <p:cNvSpPr txBox="1"/>
          <p:nvPr/>
        </p:nvSpPr>
        <p:spPr>
          <a:xfrm>
            <a:off x="8001391" y="1500934"/>
            <a:ext cx="3924720" cy="4247638"/>
          </a:xfrm>
          <a:prstGeom prst="rect">
            <a:avLst/>
          </a:prstGeom>
          <a:noFill/>
        </p:spPr>
        <p:txBody>
          <a:bodyPr wrap="square" lIns="182880" tIns="182880" rIns="182880" bIns="182880" rtlCol="0">
            <a:spAutoFit/>
          </a:bodyPr>
          <a:lstStyle/>
          <a:p>
            <a:pPr algn="ctr">
              <a:lnSpc>
                <a:spcPts val="6000"/>
              </a:lnSpc>
            </a:pPr>
            <a:r>
              <a:rPr lang="en-US" sz="6600" dirty="0">
                <a:solidFill>
                  <a:srgbClr val="C00000"/>
                </a:solidFill>
              </a:rPr>
              <a:t>“Adopted a </a:t>
            </a:r>
          </a:p>
          <a:p>
            <a:pPr algn="ctr">
              <a:lnSpc>
                <a:spcPts val="6000"/>
              </a:lnSpc>
            </a:pPr>
            <a:r>
              <a:rPr lang="en-US" sz="6600" dirty="0">
                <a:solidFill>
                  <a:srgbClr val="C00000"/>
                </a:solidFill>
              </a:rPr>
              <a:t>petition to </a:t>
            </a:r>
          </a:p>
          <a:p>
            <a:pPr algn="ctr">
              <a:lnSpc>
                <a:spcPts val="6000"/>
              </a:lnSpc>
            </a:pPr>
            <a:r>
              <a:rPr lang="en-US" sz="6600" dirty="0">
                <a:solidFill>
                  <a:srgbClr val="C00000"/>
                </a:solidFill>
              </a:rPr>
              <a:t>the king”</a:t>
            </a:r>
          </a:p>
        </p:txBody>
      </p:sp>
    </p:spTree>
    <p:custDataLst>
      <p:tags r:id="rId1"/>
    </p:custDataLst>
    <p:extLst>
      <p:ext uri="{BB962C8B-B14F-4D97-AF65-F5344CB8AC3E}">
        <p14:creationId xmlns:p14="http://schemas.microsoft.com/office/powerpoint/2010/main" val="952269613"/>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8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1300"/>
                            </p:stCondLst>
                            <p:childTnLst>
                              <p:par>
                                <p:cTn id="11" presetID="2" presetClass="entr" presetSubtype="4"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E180D4A7-C9FB-4DFB-919C-405C955672EB}">
      <p14:showEvtLst xmlns:p14="http://schemas.microsoft.com/office/powerpoint/2010/main">
        <p14:playEvt time="1759" objId="3"/>
        <p14:stopEvt time="16784" objId="3"/>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72F9C-C350-D6CF-125E-2EA3DD00F9B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D5104F9-F9F9-AE09-DA44-228E67560A4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85477" y="956526"/>
            <a:ext cx="12647735" cy="7690755"/>
          </a:xfrm>
          <a:prstGeom prst="rect">
            <a:avLst/>
          </a:prstGeom>
        </p:spPr>
      </p:pic>
      <p:sp>
        <p:nvSpPr>
          <p:cNvPr id="9" name="TextBox 8">
            <a:extLst>
              <a:ext uri="{FF2B5EF4-FFF2-40B4-BE49-F238E27FC236}">
                <a16:creationId xmlns:a16="http://schemas.microsoft.com/office/drawing/2014/main" id="{D00D32F1-F524-6470-EE8F-562DBD266FA3}"/>
              </a:ext>
            </a:extLst>
          </p:cNvPr>
          <p:cNvSpPr txBox="1"/>
          <p:nvPr/>
        </p:nvSpPr>
        <p:spPr>
          <a:xfrm>
            <a:off x="8097540" y="1602856"/>
            <a:ext cx="3828571" cy="3478196"/>
          </a:xfrm>
          <a:prstGeom prst="rect">
            <a:avLst/>
          </a:prstGeom>
          <a:noFill/>
        </p:spPr>
        <p:txBody>
          <a:bodyPr wrap="square" lIns="182880" tIns="182880" rIns="182880" bIns="182880" rtlCol="0">
            <a:spAutoFit/>
          </a:bodyPr>
          <a:lstStyle/>
          <a:p>
            <a:pPr algn="ctr">
              <a:lnSpc>
                <a:spcPts val="6000"/>
              </a:lnSpc>
            </a:pPr>
            <a:r>
              <a:rPr lang="en-US" sz="6600" dirty="0">
                <a:solidFill>
                  <a:srgbClr val="C00000"/>
                </a:solidFill>
              </a:rPr>
              <a:t>“Many delegates were skeptical”</a:t>
            </a:r>
          </a:p>
        </p:txBody>
      </p:sp>
      <p:pic>
        <p:nvPicPr>
          <p:cNvPr id="4" name="Picture 3" descr="Logo&#10;&#10;Description automatically generated">
            <a:extLst>
              <a:ext uri="{FF2B5EF4-FFF2-40B4-BE49-F238E27FC236}">
                <a16:creationId xmlns:a16="http://schemas.microsoft.com/office/drawing/2014/main" id="{69390F94-4E51-CDF3-28CB-C2021F453C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A470DAC8-153D-0B7E-00BB-D67A23182F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07AFCE19-2AE0-9FF8-154F-24C411ECF8C2}"/>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17C14AC-0CC0-9BED-F21C-4550F17E1C1B}"/>
              </a:ext>
            </a:extLst>
          </p:cNvPr>
          <p:cNvSpPr txBox="1"/>
          <p:nvPr/>
        </p:nvSpPr>
        <p:spPr>
          <a:xfrm>
            <a:off x="5585535" y="310195"/>
            <a:ext cx="6423618" cy="646331"/>
          </a:xfrm>
          <a:prstGeom prst="rect">
            <a:avLst/>
          </a:prstGeom>
          <a:noFill/>
        </p:spPr>
        <p:txBody>
          <a:bodyPr wrap="none" rtlCol="0">
            <a:spAutoFit/>
          </a:bodyPr>
          <a:lstStyle/>
          <a:p>
            <a:r>
              <a:rPr lang="en-US" b="1" dirty="0">
                <a:effectLst/>
              </a:rPr>
              <a:t>"Decade of the American Revolution“ - First Continental Congress</a:t>
            </a:r>
            <a:endParaRPr lang="en-US" b="1" dirty="0"/>
          </a:p>
          <a:p>
            <a:endParaRPr lang="en-US" dirty="0"/>
          </a:p>
        </p:txBody>
      </p:sp>
    </p:spTree>
    <p:custDataLst>
      <p:tags r:id="rId1"/>
    </p:custDataLst>
    <p:extLst>
      <p:ext uri="{BB962C8B-B14F-4D97-AF65-F5344CB8AC3E}">
        <p14:creationId xmlns:p14="http://schemas.microsoft.com/office/powerpoint/2010/main" val="3551625840"/>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2000"/>
                                        <p:tgtEl>
                                          <p:spTgt spid="11"/>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p:ext uri="{E180D4A7-C9FB-4DFB-919C-405C955672EB}">
      <p14:showEvtLst xmlns:p14="http://schemas.microsoft.com/office/powerpoint/2010/main">
        <p14:playEvt time="1759" objId="3"/>
        <p14:stopEvt time="16784" objId="3"/>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60441-0660-DDC7-3066-25965679336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2BCC0CA-8397-25C8-38E0-75B9F45C08C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8041" y="937895"/>
            <a:ext cx="11489545" cy="7180966"/>
          </a:xfrm>
          <a:prstGeom prst="rect">
            <a:avLst/>
          </a:prstGeom>
        </p:spPr>
      </p:pic>
      <p:sp>
        <p:nvSpPr>
          <p:cNvPr id="9" name="TextBox 8">
            <a:extLst>
              <a:ext uri="{FF2B5EF4-FFF2-40B4-BE49-F238E27FC236}">
                <a16:creationId xmlns:a16="http://schemas.microsoft.com/office/drawing/2014/main" id="{E5B60C28-4167-B3B4-EBCE-55CD1628FAB6}"/>
              </a:ext>
            </a:extLst>
          </p:cNvPr>
          <p:cNvSpPr txBox="1"/>
          <p:nvPr/>
        </p:nvSpPr>
        <p:spPr>
          <a:xfrm>
            <a:off x="3980416" y="3429000"/>
            <a:ext cx="4477784" cy="1846659"/>
          </a:xfrm>
          <a:prstGeom prst="rect">
            <a:avLst/>
          </a:prstGeom>
          <a:noFill/>
        </p:spPr>
        <p:txBody>
          <a:bodyPr wrap="square" lIns="182880" tIns="182880" rIns="182880" bIns="182880" rtlCol="0">
            <a:spAutoFit/>
          </a:bodyPr>
          <a:lstStyle/>
          <a:p>
            <a:r>
              <a:rPr lang="en-US" sz="9600" b="1" dirty="0">
                <a:solidFill>
                  <a:schemeClr val="bg1"/>
                </a:solidFill>
              </a:rPr>
              <a:t>“WAR”</a:t>
            </a:r>
          </a:p>
        </p:txBody>
      </p:sp>
      <p:pic>
        <p:nvPicPr>
          <p:cNvPr id="4" name="Picture 3" descr="Logo&#10;&#10;Description automatically generated">
            <a:extLst>
              <a:ext uri="{FF2B5EF4-FFF2-40B4-BE49-F238E27FC236}">
                <a16:creationId xmlns:a16="http://schemas.microsoft.com/office/drawing/2014/main" id="{1A997D02-A9F5-1268-B711-836A92F9E6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A15CD513-0878-FB57-FA9D-3CF0EDBA96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9D7E8950-AF45-5187-CBBD-8AD79B406E11}"/>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0368616-AB03-CE54-8775-561FCC52F0C4}"/>
              </a:ext>
            </a:extLst>
          </p:cNvPr>
          <p:cNvSpPr txBox="1"/>
          <p:nvPr/>
        </p:nvSpPr>
        <p:spPr>
          <a:xfrm>
            <a:off x="5585535" y="310195"/>
            <a:ext cx="6423618" cy="646331"/>
          </a:xfrm>
          <a:prstGeom prst="rect">
            <a:avLst/>
          </a:prstGeom>
          <a:noFill/>
        </p:spPr>
        <p:txBody>
          <a:bodyPr wrap="none" rtlCol="0">
            <a:spAutoFit/>
          </a:bodyPr>
          <a:lstStyle/>
          <a:p>
            <a:r>
              <a:rPr lang="en-US" b="1" dirty="0">
                <a:effectLst/>
              </a:rPr>
              <a:t>"Decade of the American Revolution“ - First Continental Congress</a:t>
            </a:r>
            <a:endParaRPr lang="en-US" b="1" dirty="0"/>
          </a:p>
          <a:p>
            <a:endParaRPr lang="en-US" dirty="0"/>
          </a:p>
        </p:txBody>
      </p:sp>
    </p:spTree>
    <p:custDataLst>
      <p:tags r:id="rId1"/>
    </p:custDataLst>
    <p:extLst>
      <p:ext uri="{BB962C8B-B14F-4D97-AF65-F5344CB8AC3E}">
        <p14:creationId xmlns:p14="http://schemas.microsoft.com/office/powerpoint/2010/main" val="2907383262"/>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p:ext uri="{E180D4A7-C9FB-4DFB-919C-405C955672EB}">
      <p14:showEvtLst xmlns:p14="http://schemas.microsoft.com/office/powerpoint/2010/main">
        <p14:playEvt time="1759" objId="3"/>
        <p14:stopEvt time="16784" objId="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5CA0-B13A-B9BE-E9E7-3F1296A39C00}"/>
              </a:ext>
            </a:extLst>
          </p:cNvPr>
          <p:cNvSpPr>
            <a:spLocks noGrp="1"/>
          </p:cNvSpPr>
          <p:nvPr>
            <p:ph type="title"/>
          </p:nvPr>
        </p:nvSpPr>
        <p:spPr>
          <a:xfrm>
            <a:off x="838200" y="610060"/>
            <a:ext cx="10515600" cy="1325563"/>
          </a:xfrm>
        </p:spPr>
        <p:txBody>
          <a:bodyPr/>
          <a:lstStyle/>
          <a:p>
            <a:pPr algn="ctr"/>
            <a:r>
              <a:rPr lang="en-US" b="1" dirty="0"/>
              <a:t>America 250 SAR Programs Committee</a:t>
            </a:r>
          </a:p>
        </p:txBody>
      </p:sp>
      <p:pic>
        <p:nvPicPr>
          <p:cNvPr id="5" name="Picture 4" descr="Diagram&#10;&#10;Description automatically generated with medium confidence">
            <a:extLst>
              <a:ext uri="{FF2B5EF4-FFF2-40B4-BE49-F238E27FC236}">
                <a16:creationId xmlns:a16="http://schemas.microsoft.com/office/drawing/2014/main" id="{90F59DC3-A76F-B052-F61E-1261F5414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690688"/>
            <a:ext cx="3676650" cy="3676650"/>
          </a:xfrm>
          <a:prstGeom prst="rect">
            <a:avLst/>
          </a:prstGeom>
        </p:spPr>
      </p:pic>
      <p:pic>
        <p:nvPicPr>
          <p:cNvPr id="7" name="Picture 6" descr="Logo, company name&#10;&#10;Description automatically generated">
            <a:extLst>
              <a:ext uri="{FF2B5EF4-FFF2-40B4-BE49-F238E27FC236}">
                <a16:creationId xmlns:a16="http://schemas.microsoft.com/office/drawing/2014/main" id="{A2C2BB7B-CDD5-3633-C876-131B0D3AE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928" y="1609110"/>
            <a:ext cx="4405122" cy="3639779"/>
          </a:xfrm>
          <a:prstGeom prst="rect">
            <a:avLst/>
          </a:prstGeom>
        </p:spPr>
      </p:pic>
      <p:sp>
        <p:nvSpPr>
          <p:cNvPr id="3" name="TextBox 2">
            <a:extLst>
              <a:ext uri="{FF2B5EF4-FFF2-40B4-BE49-F238E27FC236}">
                <a16:creationId xmlns:a16="http://schemas.microsoft.com/office/drawing/2014/main" id="{86E2439B-1465-5730-FED8-D58132B834D5}"/>
              </a:ext>
            </a:extLst>
          </p:cNvPr>
          <p:cNvSpPr txBox="1"/>
          <p:nvPr/>
        </p:nvSpPr>
        <p:spPr>
          <a:xfrm>
            <a:off x="2623457" y="6139543"/>
            <a:ext cx="6357257" cy="276999"/>
          </a:xfrm>
          <a:prstGeom prst="rect">
            <a:avLst/>
          </a:prstGeom>
          <a:noFill/>
        </p:spPr>
        <p:txBody>
          <a:bodyPr wrap="square" rtlCol="0">
            <a:spAutoFit/>
          </a:bodyPr>
          <a:lstStyle/>
          <a:p>
            <a:pPr algn="ctr"/>
            <a:r>
              <a:rPr lang="en-US" sz="1200" dirty="0">
                <a:effectLst/>
                <a:latin typeface="Times New Roman" panose="02020603050405020304" pitchFamily="18" charset="0"/>
                <a:ea typeface="Calibri" panose="020F0502020204030204" pitchFamily="34" charset="0"/>
              </a:rPr>
              <a:t>©</a:t>
            </a:r>
            <a:r>
              <a:rPr lang="en-US" sz="1200" dirty="0"/>
              <a:t>Copyright 2024, text-</a:t>
            </a:r>
            <a:r>
              <a:rPr lang="en-US" sz="1200" b="0" i="0" u="none" strike="noStrike" baseline="0" dirty="0">
                <a:latin typeface="Calibri" panose="020F0502020204030204" pitchFamily="34" charset="0"/>
              </a:rPr>
              <a:t>Peter T. Young,  design- </a:t>
            </a:r>
            <a:r>
              <a:rPr lang="en-US" sz="1200" dirty="0"/>
              <a:t>Artists Gallerie, LLC</a:t>
            </a:r>
          </a:p>
        </p:txBody>
      </p:sp>
    </p:spTree>
    <p:extLst>
      <p:ext uri="{BB962C8B-B14F-4D97-AF65-F5344CB8AC3E}">
        <p14:creationId xmlns:p14="http://schemas.microsoft.com/office/powerpoint/2010/main" val="2722470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10">
        <p159:morph option="byObject"/>
      </p:transition>
    </mc:Choice>
    <mc:Fallback xmlns="">
      <p:transition spd="slow" advTm="20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799"/>
                                          </p:stCondLst>
                                        </p:cTn>
                                        <p:tgtEl>
                                          <p:spTgt spid="2"/>
                                        </p:tgtEl>
                                        <p:attrNameLst>
                                          <p:attrName>style.visibility</p:attrName>
                                        </p:attrNameLst>
                                      </p:cBhvr>
                                      <p:to>
                                        <p:strVal val="visible"/>
                                      </p:to>
                                    </p:set>
                                  </p:childTnLst>
                                </p:cTn>
                              </p:par>
                            </p:childTnLst>
                          </p:cTn>
                        </p:par>
                        <p:par>
                          <p:cTn id="7" fill="hold">
                            <p:stCondLst>
                              <p:cond delay="800"/>
                            </p:stCondLst>
                            <p:childTnLst>
                              <p:par>
                                <p:cTn id="8" presetID="10" presetClass="entr" presetSubtype="0" fill="hold" nodeType="after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2300"/>
                            </p:stCondLst>
                            <p:childTnLst>
                              <p:par>
                                <p:cTn id="12" presetID="10" presetClass="entr" presetSubtype="0" fill="hold" nodeType="after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3800"/>
                            </p:stCondLst>
                            <p:childTnLst>
                              <p:par>
                                <p:cTn id="16" presetID="1" presetClass="entr" presetSubtype="0" fill="hold" grpId="0" nodeType="afterEffect">
                                  <p:stCondLst>
                                    <p:cond delay="25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5CA0-B13A-B9BE-E9E7-3F1296A39C00}"/>
              </a:ext>
            </a:extLst>
          </p:cNvPr>
          <p:cNvSpPr>
            <a:spLocks noGrp="1"/>
          </p:cNvSpPr>
          <p:nvPr>
            <p:ph type="title"/>
          </p:nvPr>
        </p:nvSpPr>
        <p:spPr>
          <a:xfrm>
            <a:off x="838200" y="171910"/>
            <a:ext cx="10515600" cy="1325563"/>
          </a:xfrm>
        </p:spPr>
        <p:txBody>
          <a:bodyPr/>
          <a:lstStyle/>
          <a:p>
            <a:pPr algn="ctr"/>
            <a:r>
              <a:rPr lang="en-US" b="1" dirty="0"/>
              <a:t>America 250 SAR Programs Committee</a:t>
            </a:r>
          </a:p>
        </p:txBody>
      </p:sp>
      <p:pic>
        <p:nvPicPr>
          <p:cNvPr id="5" name="Picture 4" descr="Diagram&#10;&#10;Description automatically generated with medium confidence">
            <a:extLst>
              <a:ext uri="{FF2B5EF4-FFF2-40B4-BE49-F238E27FC236}">
                <a16:creationId xmlns:a16="http://schemas.microsoft.com/office/drawing/2014/main" id="{90F59DC3-A76F-B052-F61E-1261F5414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547813"/>
            <a:ext cx="3676650" cy="3676650"/>
          </a:xfrm>
          <a:prstGeom prst="rect">
            <a:avLst/>
          </a:prstGeom>
        </p:spPr>
      </p:pic>
      <p:pic>
        <p:nvPicPr>
          <p:cNvPr id="7" name="Picture 6" descr="Logo, company name&#10;&#10;Description automatically generated">
            <a:extLst>
              <a:ext uri="{FF2B5EF4-FFF2-40B4-BE49-F238E27FC236}">
                <a16:creationId xmlns:a16="http://schemas.microsoft.com/office/drawing/2014/main" id="{A2C2BB7B-CDD5-3633-C876-131B0D3AE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928" y="1466235"/>
            <a:ext cx="4405122" cy="3639779"/>
          </a:xfrm>
          <a:prstGeom prst="rect">
            <a:avLst/>
          </a:prstGeom>
        </p:spPr>
      </p:pic>
      <p:sp>
        <p:nvSpPr>
          <p:cNvPr id="6" name="Title 1">
            <a:extLst>
              <a:ext uri="{FF2B5EF4-FFF2-40B4-BE49-F238E27FC236}">
                <a16:creationId xmlns:a16="http://schemas.microsoft.com/office/drawing/2014/main" id="{543FD0C5-DD4D-7E95-CC40-6014A8D55B91}"/>
              </a:ext>
            </a:extLst>
          </p:cNvPr>
          <p:cNvSpPr txBox="1">
            <a:spLocks/>
          </p:cNvSpPr>
          <p:nvPr/>
        </p:nvSpPr>
        <p:spPr>
          <a:xfrm>
            <a:off x="838200" y="51673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America250sar.org</a:t>
            </a:r>
          </a:p>
        </p:txBody>
      </p:sp>
      <p:sp>
        <p:nvSpPr>
          <p:cNvPr id="3" name="TextBox 2">
            <a:extLst>
              <a:ext uri="{FF2B5EF4-FFF2-40B4-BE49-F238E27FC236}">
                <a16:creationId xmlns:a16="http://schemas.microsoft.com/office/drawing/2014/main" id="{1DBBBFD3-C6F3-4B01-0AC1-D1FEA044DBBA}"/>
              </a:ext>
            </a:extLst>
          </p:cNvPr>
          <p:cNvSpPr txBox="1"/>
          <p:nvPr/>
        </p:nvSpPr>
        <p:spPr>
          <a:xfrm>
            <a:off x="2623457" y="6139543"/>
            <a:ext cx="6357257" cy="276999"/>
          </a:xfrm>
          <a:prstGeom prst="rect">
            <a:avLst/>
          </a:prstGeom>
          <a:noFill/>
        </p:spPr>
        <p:txBody>
          <a:bodyPr wrap="square" rtlCol="0">
            <a:spAutoFit/>
          </a:bodyPr>
          <a:lstStyle/>
          <a:p>
            <a:pPr algn="ctr"/>
            <a:r>
              <a:rPr lang="en-US" sz="1200" dirty="0">
                <a:effectLst/>
                <a:latin typeface="Times New Roman" panose="02020603050405020304" pitchFamily="18" charset="0"/>
                <a:ea typeface="Calibri" panose="020F0502020204030204" pitchFamily="34" charset="0"/>
              </a:rPr>
              <a:t>©</a:t>
            </a:r>
            <a:r>
              <a:rPr lang="en-US" sz="1200" dirty="0"/>
              <a:t>Copyright 2024, text-</a:t>
            </a:r>
            <a:r>
              <a:rPr lang="en-US" sz="1200" b="0" i="0" u="none" strike="noStrike" baseline="0" dirty="0">
                <a:latin typeface="Calibri" panose="020F0502020204030204" pitchFamily="34" charset="0"/>
              </a:rPr>
              <a:t>Peter T. Young,  design- </a:t>
            </a:r>
            <a:r>
              <a:rPr lang="en-US" sz="1200" dirty="0"/>
              <a:t>Artists Gallerie, LLC</a:t>
            </a:r>
          </a:p>
        </p:txBody>
      </p:sp>
    </p:spTree>
    <p:extLst>
      <p:ext uri="{BB962C8B-B14F-4D97-AF65-F5344CB8AC3E}">
        <p14:creationId xmlns:p14="http://schemas.microsoft.com/office/powerpoint/2010/main" val="2740671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203">
        <p159:morph option="byObject"/>
      </p:transition>
    </mc:Choice>
    <mc:Fallback xmlns="">
      <p:transition spd="slow" advTm="42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childTnLst>
                                </p:cTn>
                              </p:par>
                            </p:childTnLst>
                          </p:cTn>
                        </p:par>
                        <p:par>
                          <p:cTn id="8" fill="hold">
                            <p:stCondLst>
                              <p:cond delay="1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
                                        <p:tgtEl>
                                          <p:spTgt spid="5"/>
                                        </p:tgtEl>
                                      </p:cBhvr>
                                    </p:animEffect>
                                  </p:childTnLst>
                                </p:cTn>
                              </p:par>
                            </p:childTnLst>
                          </p:cTn>
                        </p:par>
                        <p:par>
                          <p:cTn id="12" fill="hold">
                            <p:stCondLst>
                              <p:cond delay="200"/>
                            </p:stCondLst>
                            <p:childTnLst>
                              <p:par>
                                <p:cTn id="13" presetID="1" presetClass="entr" presetSubtype="0" fill="hold" grpId="0" nodeType="afterEffect">
                                  <p:stCondLst>
                                    <p:cond delay="0"/>
                                  </p:stCondLst>
                                  <p:childTnLst>
                                    <p:set>
                                      <p:cBhvr>
                                        <p:cTn id="14" dur="1" fill="hold">
                                          <p:stCondLst>
                                            <p:cond delay="799"/>
                                          </p:stCondLst>
                                        </p:cTn>
                                        <p:tgtEl>
                                          <p:spTgt spid="2"/>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7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049109"/>
      </p:ext>
    </p:extLst>
  </p:cSld>
  <p:clrMapOvr>
    <a:masterClrMapping/>
  </p:clrMapOvr>
  <mc:AlternateContent xmlns:mc="http://schemas.openxmlformats.org/markup-compatibility/2006" xmlns:p14="http://schemas.microsoft.com/office/powerpoint/2010/main">
    <mc:Choice Requires="p14">
      <p:transition spd="slow" p14:dur="2000" advTm="1933"/>
    </mc:Choice>
    <mc:Fallback xmlns="">
      <p:transition spd="slow" advTm="193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882F8B-0722-686C-858E-70F56650DAE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1386" y="-5445574"/>
            <a:ext cx="12393386" cy="13923192"/>
          </a:xfrm>
          <a:prstGeom prst="rect">
            <a:avLst/>
          </a:prstGeom>
        </p:spPr>
      </p:pic>
      <p:sp>
        <p:nvSpPr>
          <p:cNvPr id="9" name="TextBox 8">
            <a:extLst>
              <a:ext uri="{FF2B5EF4-FFF2-40B4-BE49-F238E27FC236}">
                <a16:creationId xmlns:a16="http://schemas.microsoft.com/office/drawing/2014/main" id="{C92DC22C-7CF7-A7D1-2EF7-3CBD40CED54E}"/>
              </a:ext>
            </a:extLst>
          </p:cNvPr>
          <p:cNvSpPr txBox="1"/>
          <p:nvPr/>
        </p:nvSpPr>
        <p:spPr>
          <a:xfrm>
            <a:off x="522515" y="408215"/>
            <a:ext cx="8245927" cy="1569660"/>
          </a:xfrm>
          <a:prstGeom prst="rect">
            <a:avLst/>
          </a:prstGeom>
          <a:solidFill>
            <a:schemeClr val="accent1">
              <a:lumMod val="60000"/>
              <a:lumOff val="40000"/>
              <a:alpha val="72000"/>
            </a:schemeClr>
          </a:solidFill>
        </p:spPr>
        <p:txBody>
          <a:bodyPr wrap="square" lIns="182880" tIns="182880" rIns="182880" bIns="182880" rtlCol="0">
            <a:spAutoFit/>
          </a:bodyPr>
          <a:lstStyle/>
          <a:p>
            <a:pPr algn="ctr"/>
            <a:r>
              <a:rPr lang="en-US" sz="5400" b="1" dirty="0"/>
              <a:t>First Continental Congress</a:t>
            </a:r>
            <a:endParaRPr lang="en-US" sz="5400" dirty="0"/>
          </a:p>
          <a:p>
            <a:pPr algn="ctr"/>
            <a:r>
              <a:rPr lang="en-US" sz="2400" dirty="0"/>
              <a:t>September 5 October 26, 1774</a:t>
            </a:r>
          </a:p>
        </p:txBody>
      </p:sp>
    </p:spTree>
    <p:custDataLst>
      <p:tags r:id="rId1"/>
    </p:custDataLst>
    <p:extLst>
      <p:ext uri="{BB962C8B-B14F-4D97-AF65-F5344CB8AC3E}">
        <p14:creationId xmlns:p14="http://schemas.microsoft.com/office/powerpoint/2010/main" val="2951999036"/>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2000" fill="hold"/>
                                        <p:tgtEl>
                                          <p:spTgt spid="11"/>
                                        </p:tgtEl>
                                        <p:attrNameLst>
                                          <p:attrName>ppt_w</p:attrName>
                                        </p:attrNameLst>
                                      </p:cBhvr>
                                      <p:tavLst>
                                        <p:tav tm="0">
                                          <p:val>
                                            <p:fltVal val="0"/>
                                          </p:val>
                                        </p:tav>
                                        <p:tav tm="100000">
                                          <p:val>
                                            <p:strVal val="#ppt_w"/>
                                          </p:val>
                                        </p:tav>
                                      </p:tavLst>
                                    </p:anim>
                                    <p:anim calcmode="lin" valueType="num">
                                      <p:cBhvr>
                                        <p:cTn id="11" dur="2000" fill="hold"/>
                                        <p:tgtEl>
                                          <p:spTgt spid="11"/>
                                        </p:tgtEl>
                                        <p:attrNameLst>
                                          <p:attrName>ppt_h</p:attrName>
                                        </p:attrNameLst>
                                      </p:cBhvr>
                                      <p:tavLst>
                                        <p:tav tm="0">
                                          <p:val>
                                            <p:fltVal val="0"/>
                                          </p:val>
                                        </p:tav>
                                        <p:tav tm="100000">
                                          <p:val>
                                            <p:strVal val="#ppt_h"/>
                                          </p:val>
                                        </p:tav>
                                      </p:tavLst>
                                    </p:anim>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E180D4A7-C9FB-4DFB-919C-405C955672EB}">
      <p14:showEvtLst xmlns:p14="http://schemas.microsoft.com/office/powerpoint/2010/main">
        <p14:playEvt time="1759" objId="3"/>
        <p14:stopEvt time="16784"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FC0B5-0260-47FE-881E-5E1B704B67E2}"/>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D7D87382-9A24-755D-640E-F08C99F301A1}"/>
              </a:ext>
            </a:extLst>
          </p:cNvPr>
          <p:cNvGrpSpPr/>
          <p:nvPr/>
        </p:nvGrpSpPr>
        <p:grpSpPr>
          <a:xfrm>
            <a:off x="832860" y="865414"/>
            <a:ext cx="6423618" cy="5563961"/>
            <a:chOff x="832860" y="865414"/>
            <a:chExt cx="6423618" cy="5563961"/>
          </a:xfrm>
        </p:grpSpPr>
        <p:pic>
          <p:nvPicPr>
            <p:cNvPr id="8" name="Picture 7">
              <a:extLst>
                <a:ext uri="{FF2B5EF4-FFF2-40B4-BE49-F238E27FC236}">
                  <a16:creationId xmlns:a16="http://schemas.microsoft.com/office/drawing/2014/main" id="{C034EA25-D9DD-0CC5-B0F8-D7701E5B994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2860" y="865414"/>
              <a:ext cx="6423618" cy="5563961"/>
            </a:xfrm>
            <a:prstGeom prst="rect">
              <a:avLst/>
            </a:prstGeom>
          </p:spPr>
        </p:pic>
        <p:sp>
          <p:nvSpPr>
            <p:cNvPr id="10" name="TextBox 9">
              <a:extLst>
                <a:ext uri="{FF2B5EF4-FFF2-40B4-BE49-F238E27FC236}">
                  <a16:creationId xmlns:a16="http://schemas.microsoft.com/office/drawing/2014/main" id="{A321AB32-9C7D-F158-57FF-51F42B5654DC}"/>
                </a:ext>
              </a:extLst>
            </p:cNvPr>
            <p:cNvSpPr txBox="1"/>
            <p:nvPr/>
          </p:nvSpPr>
          <p:spPr>
            <a:xfrm>
              <a:off x="1735543" y="1347286"/>
              <a:ext cx="4618252" cy="830997"/>
            </a:xfrm>
            <a:prstGeom prst="rect">
              <a:avLst/>
            </a:prstGeom>
            <a:noFill/>
          </p:spPr>
          <p:txBody>
            <a:bodyPr wrap="none" rtlCol="0">
              <a:spAutoFit/>
            </a:bodyPr>
            <a:lstStyle/>
            <a:p>
              <a:r>
                <a:rPr lang="en-US" sz="4800" b="1" dirty="0">
                  <a:solidFill>
                    <a:schemeClr val="accent4">
                      <a:lumMod val="50000"/>
                    </a:schemeClr>
                  </a:solidFill>
                  <a:effectLst>
                    <a:outerShdw blurRad="38100" dist="38100" dir="2700000" algn="tl">
                      <a:srgbClr val="000000">
                        <a:alpha val="43137"/>
                      </a:srgbClr>
                    </a:outerShdw>
                  </a:effectLst>
                  <a:latin typeface="Bradley Hand ITC" panose="03070402050302030203" pitchFamily="66" charset="0"/>
                </a:rPr>
                <a:t>“Intolerable Acts”</a:t>
              </a:r>
            </a:p>
          </p:txBody>
        </p:sp>
      </p:grpSp>
      <p:sp>
        <p:nvSpPr>
          <p:cNvPr id="9" name="TextBox 8">
            <a:extLst>
              <a:ext uri="{FF2B5EF4-FFF2-40B4-BE49-F238E27FC236}">
                <a16:creationId xmlns:a16="http://schemas.microsoft.com/office/drawing/2014/main" id="{C0F22057-6ED8-95F2-0269-675F1BC3D26B}"/>
              </a:ext>
            </a:extLst>
          </p:cNvPr>
          <p:cNvSpPr txBox="1"/>
          <p:nvPr/>
        </p:nvSpPr>
        <p:spPr>
          <a:xfrm>
            <a:off x="7943677" y="1853973"/>
            <a:ext cx="3461615" cy="3478196"/>
          </a:xfrm>
          <a:prstGeom prst="rect">
            <a:avLst/>
          </a:prstGeom>
          <a:noFill/>
        </p:spPr>
        <p:txBody>
          <a:bodyPr wrap="square" lIns="182880" tIns="182880" rIns="182880" bIns="182880" rtlCol="0">
            <a:spAutoFit/>
          </a:bodyPr>
          <a:lstStyle/>
          <a:p>
            <a:pPr algn="ctr">
              <a:lnSpc>
                <a:spcPts val="6000"/>
              </a:lnSpc>
            </a:pPr>
            <a:r>
              <a:rPr lang="en-US" sz="6600" dirty="0">
                <a:solidFill>
                  <a:srgbClr val="C00000"/>
                </a:solidFill>
              </a:rPr>
              <a:t>“Boston under martial law”</a:t>
            </a:r>
          </a:p>
        </p:txBody>
      </p:sp>
      <p:pic>
        <p:nvPicPr>
          <p:cNvPr id="4" name="Picture 3" descr="Logo&#10;&#10;Description automatically generated">
            <a:extLst>
              <a:ext uri="{FF2B5EF4-FFF2-40B4-BE49-F238E27FC236}">
                <a16:creationId xmlns:a16="http://schemas.microsoft.com/office/drawing/2014/main" id="{ADF41429-4B93-1CD8-BFA0-D0534F40E6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2D459363-E205-9F7E-47D3-4F731370A6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E0EFB2EE-8402-ED0D-02E5-61BE8BEEAA4E}"/>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E387907-B00C-65B7-675A-331FD8E94B71}"/>
              </a:ext>
            </a:extLst>
          </p:cNvPr>
          <p:cNvSpPr txBox="1"/>
          <p:nvPr/>
        </p:nvSpPr>
        <p:spPr>
          <a:xfrm>
            <a:off x="5585535" y="310195"/>
            <a:ext cx="6423618" cy="646331"/>
          </a:xfrm>
          <a:prstGeom prst="rect">
            <a:avLst/>
          </a:prstGeom>
          <a:noFill/>
        </p:spPr>
        <p:txBody>
          <a:bodyPr wrap="none" rtlCol="0">
            <a:spAutoFit/>
          </a:bodyPr>
          <a:lstStyle/>
          <a:p>
            <a:r>
              <a:rPr lang="en-US" b="1" dirty="0">
                <a:effectLst/>
              </a:rPr>
              <a:t>"Decade of the American Revolution“ - First Continental Congress</a:t>
            </a:r>
            <a:endParaRPr lang="en-US" b="1" dirty="0"/>
          </a:p>
          <a:p>
            <a:endParaRPr lang="en-US" dirty="0"/>
          </a:p>
        </p:txBody>
      </p:sp>
      <p:sp>
        <p:nvSpPr>
          <p:cNvPr id="3" name="TextBox 2">
            <a:extLst>
              <a:ext uri="{FF2B5EF4-FFF2-40B4-BE49-F238E27FC236}">
                <a16:creationId xmlns:a16="http://schemas.microsoft.com/office/drawing/2014/main" id="{75F1AF97-3D98-6203-42A9-BDEAE1CE44F0}"/>
              </a:ext>
            </a:extLst>
          </p:cNvPr>
          <p:cNvSpPr txBox="1"/>
          <p:nvPr/>
        </p:nvSpPr>
        <p:spPr>
          <a:xfrm>
            <a:off x="1479177" y="2569044"/>
            <a:ext cx="5311069" cy="3416320"/>
          </a:xfrm>
          <a:prstGeom prst="rect">
            <a:avLst/>
          </a:prstGeom>
          <a:noFill/>
        </p:spPr>
        <p:txBody>
          <a:bodyPr wrap="none" rtlCol="0">
            <a:spAutoFit/>
          </a:bodyPr>
          <a:lstStyle/>
          <a:p>
            <a:pPr marL="342900" indent="-342900">
              <a:buAutoNum type="arabicPeriod"/>
            </a:pPr>
            <a:r>
              <a:rPr lang="en-US" sz="2400" dirty="0">
                <a:latin typeface="Bookman Old Style" panose="02050604050505020204" pitchFamily="18" charset="0"/>
              </a:rPr>
              <a:t>Boston Port Act</a:t>
            </a:r>
          </a:p>
          <a:p>
            <a:pPr marL="342900" indent="-342900">
              <a:buAutoNum type="arabicPeriod"/>
            </a:pPr>
            <a:endParaRPr lang="en-US" sz="2400" dirty="0">
              <a:latin typeface="Bookman Old Style" panose="02050604050505020204" pitchFamily="18" charset="0"/>
            </a:endParaRPr>
          </a:p>
          <a:p>
            <a:pPr marL="342900" indent="-342900">
              <a:buAutoNum type="arabicPeriod"/>
            </a:pPr>
            <a:r>
              <a:rPr lang="en-US" sz="2400" dirty="0">
                <a:latin typeface="Bookman Old Style" panose="02050604050505020204" pitchFamily="18" charset="0"/>
              </a:rPr>
              <a:t>Massachusetts Government Act</a:t>
            </a:r>
          </a:p>
          <a:p>
            <a:pPr marL="342900" indent="-342900">
              <a:buAutoNum type="arabicPeriod"/>
            </a:pPr>
            <a:endParaRPr lang="en-US" sz="2400" dirty="0">
              <a:latin typeface="Bookman Old Style" panose="02050604050505020204" pitchFamily="18" charset="0"/>
            </a:endParaRPr>
          </a:p>
          <a:p>
            <a:pPr marL="342900" indent="-342900">
              <a:buAutoNum type="arabicPeriod"/>
            </a:pPr>
            <a:r>
              <a:rPr lang="en-US" sz="2400" dirty="0">
                <a:latin typeface="Bookman Old Style" panose="02050604050505020204" pitchFamily="18" charset="0"/>
              </a:rPr>
              <a:t>Administration of Justice Act</a:t>
            </a:r>
          </a:p>
          <a:p>
            <a:pPr marL="342900" indent="-342900">
              <a:buAutoNum type="arabicPeriod"/>
            </a:pPr>
            <a:endParaRPr lang="en-US" sz="2400" dirty="0">
              <a:latin typeface="Bookman Old Style" panose="02050604050505020204" pitchFamily="18" charset="0"/>
            </a:endParaRPr>
          </a:p>
          <a:p>
            <a:pPr marL="342900" indent="-342900">
              <a:buAutoNum type="arabicPeriod"/>
            </a:pPr>
            <a:r>
              <a:rPr lang="en-US" sz="2400" dirty="0">
                <a:latin typeface="Bookman Old Style" panose="02050604050505020204" pitchFamily="18" charset="0"/>
              </a:rPr>
              <a:t>Quartering Act</a:t>
            </a:r>
          </a:p>
          <a:p>
            <a:pPr marL="342900" indent="-342900">
              <a:buAutoNum type="arabicPeriod"/>
            </a:pPr>
            <a:endParaRPr lang="en-US" sz="2400" dirty="0">
              <a:latin typeface="Bookman Old Style" panose="02050604050505020204" pitchFamily="18" charset="0"/>
            </a:endParaRPr>
          </a:p>
          <a:p>
            <a:pPr marL="342900" indent="-342900">
              <a:buAutoNum type="arabicPeriod"/>
            </a:pPr>
            <a:r>
              <a:rPr lang="en-US" sz="2400" dirty="0">
                <a:latin typeface="Bookman Old Style" panose="02050604050505020204" pitchFamily="18" charset="0"/>
              </a:rPr>
              <a:t>Quebec Act</a:t>
            </a:r>
          </a:p>
        </p:txBody>
      </p:sp>
    </p:spTree>
    <p:custDataLst>
      <p:tags r:id="rId1"/>
    </p:custDataLst>
    <p:extLst>
      <p:ext uri="{BB962C8B-B14F-4D97-AF65-F5344CB8AC3E}">
        <p14:creationId xmlns:p14="http://schemas.microsoft.com/office/powerpoint/2010/main" val="714377081"/>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extLst>
    <p:ext uri="{E180D4A7-C9FB-4DFB-919C-405C955672EB}">
      <p14:showEvtLst xmlns:p14="http://schemas.microsoft.com/office/powerpoint/2010/main">
        <p14:playEvt time="1759" objId="3"/>
        <p14:stopEvt time="16784" objId="3"/>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384-2E3C-FD10-BC9F-321805F92626}"/>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6D9207DD-1657-5D20-D50D-DF2C4601E2F5}"/>
              </a:ext>
            </a:extLst>
          </p:cNvPr>
          <p:cNvGrpSpPr/>
          <p:nvPr/>
        </p:nvGrpSpPr>
        <p:grpSpPr>
          <a:xfrm>
            <a:off x="832860" y="865414"/>
            <a:ext cx="6423618" cy="5563961"/>
            <a:chOff x="832860" y="865414"/>
            <a:chExt cx="6423618" cy="5563961"/>
          </a:xfrm>
        </p:grpSpPr>
        <p:pic>
          <p:nvPicPr>
            <p:cNvPr id="9" name="Picture 8">
              <a:extLst>
                <a:ext uri="{FF2B5EF4-FFF2-40B4-BE49-F238E27FC236}">
                  <a16:creationId xmlns:a16="http://schemas.microsoft.com/office/drawing/2014/main" id="{9504D697-DCD9-F5C6-7438-926F884061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2860" y="865414"/>
              <a:ext cx="6423618" cy="5563961"/>
            </a:xfrm>
            <a:prstGeom prst="rect">
              <a:avLst/>
            </a:prstGeom>
          </p:spPr>
        </p:pic>
        <p:sp>
          <p:nvSpPr>
            <p:cNvPr id="10" name="TextBox 9">
              <a:extLst>
                <a:ext uri="{FF2B5EF4-FFF2-40B4-BE49-F238E27FC236}">
                  <a16:creationId xmlns:a16="http://schemas.microsoft.com/office/drawing/2014/main" id="{97425049-F311-1661-4F15-144552C8ACAD}"/>
                </a:ext>
              </a:extLst>
            </p:cNvPr>
            <p:cNvSpPr txBox="1"/>
            <p:nvPr/>
          </p:nvSpPr>
          <p:spPr>
            <a:xfrm>
              <a:off x="1735543" y="1347286"/>
              <a:ext cx="4618252" cy="830997"/>
            </a:xfrm>
            <a:prstGeom prst="rect">
              <a:avLst/>
            </a:prstGeom>
            <a:noFill/>
          </p:spPr>
          <p:txBody>
            <a:bodyPr wrap="none" rtlCol="0">
              <a:spAutoFit/>
            </a:bodyPr>
            <a:lstStyle/>
            <a:p>
              <a:r>
                <a:rPr lang="en-US" sz="4800" b="1" dirty="0">
                  <a:solidFill>
                    <a:schemeClr val="accent4">
                      <a:lumMod val="50000"/>
                    </a:schemeClr>
                  </a:solidFill>
                  <a:effectLst>
                    <a:outerShdw blurRad="38100" dist="38100" dir="2700000" algn="tl">
                      <a:srgbClr val="000000">
                        <a:alpha val="43137"/>
                      </a:srgbClr>
                    </a:outerShdw>
                  </a:effectLst>
                  <a:latin typeface="Bradley Hand ITC" panose="03070402050302030203" pitchFamily="66" charset="0"/>
                </a:rPr>
                <a:t>“Intolerable Acts”</a:t>
              </a:r>
            </a:p>
          </p:txBody>
        </p:sp>
      </p:grpSp>
      <p:pic>
        <p:nvPicPr>
          <p:cNvPr id="4" name="Picture 3" descr="Logo&#10;&#10;Description automatically generated">
            <a:extLst>
              <a:ext uri="{FF2B5EF4-FFF2-40B4-BE49-F238E27FC236}">
                <a16:creationId xmlns:a16="http://schemas.microsoft.com/office/drawing/2014/main" id="{797D7B17-2B1E-7907-D0A6-EF486EABB1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C58421DC-A34B-A2C7-9189-35B1CA84B7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7AD44CD1-2794-3446-81A0-F9A03728444C}"/>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CF6F707-5CD6-9748-20BA-BC7E1761533A}"/>
              </a:ext>
            </a:extLst>
          </p:cNvPr>
          <p:cNvSpPr txBox="1"/>
          <p:nvPr/>
        </p:nvSpPr>
        <p:spPr>
          <a:xfrm>
            <a:off x="5585535" y="310195"/>
            <a:ext cx="6423618" cy="646331"/>
          </a:xfrm>
          <a:prstGeom prst="rect">
            <a:avLst/>
          </a:prstGeom>
          <a:noFill/>
        </p:spPr>
        <p:txBody>
          <a:bodyPr wrap="none" rtlCol="0">
            <a:spAutoFit/>
          </a:bodyPr>
          <a:lstStyle/>
          <a:p>
            <a:r>
              <a:rPr lang="en-US" b="1" dirty="0">
                <a:effectLst/>
              </a:rPr>
              <a:t>"Decade of the American Revolution“ - First Continental Congress</a:t>
            </a:r>
            <a:endParaRPr lang="en-US" b="1" dirty="0"/>
          </a:p>
          <a:p>
            <a:endParaRPr lang="en-US" dirty="0"/>
          </a:p>
        </p:txBody>
      </p:sp>
      <p:sp>
        <p:nvSpPr>
          <p:cNvPr id="8" name="TextBox 7">
            <a:extLst>
              <a:ext uri="{FF2B5EF4-FFF2-40B4-BE49-F238E27FC236}">
                <a16:creationId xmlns:a16="http://schemas.microsoft.com/office/drawing/2014/main" id="{4BD45045-1A2E-7583-B752-6DBA9EA78A40}"/>
              </a:ext>
            </a:extLst>
          </p:cNvPr>
          <p:cNvSpPr txBox="1"/>
          <p:nvPr/>
        </p:nvSpPr>
        <p:spPr>
          <a:xfrm>
            <a:off x="1494320" y="2892915"/>
            <a:ext cx="5253361" cy="2862322"/>
          </a:xfrm>
          <a:prstGeom prst="rect">
            <a:avLst/>
          </a:prstGeom>
          <a:noFill/>
        </p:spPr>
        <p:txBody>
          <a:bodyPr wrap="none" rtlCol="0">
            <a:spAutoFit/>
          </a:bodyPr>
          <a:lstStyle/>
          <a:p>
            <a:pPr>
              <a:lnSpc>
                <a:spcPts val="2400"/>
              </a:lnSpc>
              <a:buAutoNum type="arabicPeriod"/>
            </a:pPr>
            <a:r>
              <a:rPr lang="en-US" sz="2800" dirty="0">
                <a:latin typeface="Bookman Old Style" panose="02050604050505020204" pitchFamily="18" charset="0"/>
              </a:rPr>
              <a:t>Boston Port Act</a:t>
            </a:r>
          </a:p>
          <a:p>
            <a:pPr>
              <a:lnSpc>
                <a:spcPts val="2400"/>
              </a:lnSpc>
              <a:buAutoNum type="arabicPeriod"/>
            </a:pPr>
            <a:endParaRPr lang="en-US" sz="2400" dirty="0">
              <a:latin typeface="Bookman Old Style" panose="02050604050505020204" pitchFamily="18" charset="0"/>
            </a:endParaRPr>
          </a:p>
          <a:p>
            <a:pPr>
              <a:lnSpc>
                <a:spcPts val="2400"/>
              </a:lnSpc>
              <a:buAutoNum type="arabicPeriod"/>
            </a:pPr>
            <a:r>
              <a:rPr lang="en-US" sz="2400" dirty="0">
                <a:solidFill>
                  <a:schemeClr val="accent2">
                    <a:lumMod val="20000"/>
                    <a:lumOff val="80000"/>
                  </a:schemeClr>
                </a:solidFill>
                <a:latin typeface="Bookman Old Style" panose="02050604050505020204" pitchFamily="18" charset="0"/>
              </a:rPr>
              <a:t>Massachusetts Government Act</a:t>
            </a:r>
          </a:p>
          <a:p>
            <a:pPr>
              <a:lnSpc>
                <a:spcPts val="2400"/>
              </a:lnSpc>
              <a:buAutoNum type="arabicPeriod"/>
            </a:pPr>
            <a:endParaRPr lang="en-US" sz="2400" dirty="0">
              <a:solidFill>
                <a:schemeClr val="accent2">
                  <a:lumMod val="20000"/>
                  <a:lumOff val="80000"/>
                </a:schemeClr>
              </a:solidFill>
              <a:latin typeface="Bookman Old Style" panose="02050604050505020204" pitchFamily="18" charset="0"/>
            </a:endParaRPr>
          </a:p>
          <a:p>
            <a:pPr>
              <a:lnSpc>
                <a:spcPts val="2400"/>
              </a:lnSpc>
              <a:buAutoNum type="arabicPeriod"/>
            </a:pPr>
            <a:r>
              <a:rPr lang="en-US" sz="2400" dirty="0">
                <a:solidFill>
                  <a:schemeClr val="accent2">
                    <a:lumMod val="20000"/>
                    <a:lumOff val="80000"/>
                  </a:schemeClr>
                </a:solidFill>
                <a:latin typeface="Bookman Old Style" panose="02050604050505020204" pitchFamily="18" charset="0"/>
              </a:rPr>
              <a:t>Administration of Justice Act</a:t>
            </a:r>
          </a:p>
          <a:p>
            <a:pPr>
              <a:lnSpc>
                <a:spcPts val="2400"/>
              </a:lnSpc>
              <a:buAutoNum type="arabicPeriod"/>
            </a:pPr>
            <a:endParaRPr lang="en-US" sz="2400" dirty="0">
              <a:solidFill>
                <a:schemeClr val="accent2">
                  <a:lumMod val="20000"/>
                  <a:lumOff val="80000"/>
                </a:schemeClr>
              </a:solidFill>
              <a:latin typeface="Bookman Old Style" panose="02050604050505020204" pitchFamily="18" charset="0"/>
            </a:endParaRPr>
          </a:p>
          <a:p>
            <a:pPr>
              <a:lnSpc>
                <a:spcPts val="2400"/>
              </a:lnSpc>
              <a:buAutoNum type="arabicPeriod"/>
            </a:pPr>
            <a:r>
              <a:rPr lang="en-US" sz="2400" dirty="0">
                <a:solidFill>
                  <a:schemeClr val="accent2">
                    <a:lumMod val="20000"/>
                    <a:lumOff val="80000"/>
                  </a:schemeClr>
                </a:solidFill>
                <a:latin typeface="Bookman Old Style" panose="02050604050505020204" pitchFamily="18" charset="0"/>
              </a:rPr>
              <a:t>Quartering Act</a:t>
            </a:r>
          </a:p>
          <a:p>
            <a:pPr>
              <a:lnSpc>
                <a:spcPts val="2400"/>
              </a:lnSpc>
              <a:buAutoNum type="arabicPeriod"/>
            </a:pPr>
            <a:endParaRPr lang="en-US" sz="2400" dirty="0">
              <a:solidFill>
                <a:schemeClr val="accent2">
                  <a:lumMod val="20000"/>
                  <a:lumOff val="80000"/>
                </a:schemeClr>
              </a:solidFill>
              <a:latin typeface="Bookman Old Style" panose="02050604050505020204" pitchFamily="18" charset="0"/>
            </a:endParaRPr>
          </a:p>
          <a:p>
            <a:pPr>
              <a:lnSpc>
                <a:spcPts val="2400"/>
              </a:lnSpc>
              <a:buAutoNum type="arabicPeriod"/>
            </a:pPr>
            <a:r>
              <a:rPr lang="en-US" sz="2400" dirty="0">
                <a:solidFill>
                  <a:schemeClr val="accent2">
                    <a:lumMod val="20000"/>
                    <a:lumOff val="80000"/>
                  </a:schemeClr>
                </a:solidFill>
                <a:latin typeface="Bookman Old Style" panose="02050604050505020204" pitchFamily="18" charset="0"/>
              </a:rPr>
              <a:t>Quebec Act</a:t>
            </a:r>
          </a:p>
        </p:txBody>
      </p:sp>
      <p:sp>
        <p:nvSpPr>
          <p:cNvPr id="3" name="TextBox 2">
            <a:extLst>
              <a:ext uri="{FF2B5EF4-FFF2-40B4-BE49-F238E27FC236}">
                <a16:creationId xmlns:a16="http://schemas.microsoft.com/office/drawing/2014/main" id="{B59161E9-36CC-1C7D-74F2-2987F6ECE3AE}"/>
              </a:ext>
            </a:extLst>
          </p:cNvPr>
          <p:cNvSpPr txBox="1"/>
          <p:nvPr/>
        </p:nvSpPr>
        <p:spPr>
          <a:xfrm>
            <a:off x="7752411" y="1529769"/>
            <a:ext cx="4041106" cy="4247638"/>
          </a:xfrm>
          <a:prstGeom prst="rect">
            <a:avLst/>
          </a:prstGeom>
          <a:noFill/>
        </p:spPr>
        <p:txBody>
          <a:bodyPr wrap="square" lIns="182880" tIns="182880" rIns="182880" bIns="182880" rtlCol="0">
            <a:spAutoFit/>
          </a:bodyPr>
          <a:lstStyle/>
          <a:p>
            <a:pPr algn="ctr">
              <a:lnSpc>
                <a:spcPts val="6000"/>
              </a:lnSpc>
            </a:pPr>
            <a:r>
              <a:rPr lang="en-US" sz="6600" dirty="0">
                <a:solidFill>
                  <a:srgbClr val="C00000"/>
                </a:solidFill>
              </a:rPr>
              <a:t>“Royal Navy blockades Boston Harbor”</a:t>
            </a:r>
          </a:p>
        </p:txBody>
      </p:sp>
    </p:spTree>
    <p:custDataLst>
      <p:tags r:id="rId1"/>
    </p:custDataLst>
    <p:extLst>
      <p:ext uri="{BB962C8B-B14F-4D97-AF65-F5344CB8AC3E}">
        <p14:creationId xmlns:p14="http://schemas.microsoft.com/office/powerpoint/2010/main" val="1512537957"/>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extLst>
    <p:ext uri="{E180D4A7-C9FB-4DFB-919C-405C955672EB}">
      <p14:showEvtLst xmlns:p14="http://schemas.microsoft.com/office/powerpoint/2010/main">
        <p14:playEvt time="1759" objId="3"/>
        <p14:stopEvt time="16784" objId="3"/>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B96EC-4480-1327-0003-52C67F465160}"/>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FDE8925A-B854-EA37-E1B6-343A0D9DDE20}"/>
              </a:ext>
            </a:extLst>
          </p:cNvPr>
          <p:cNvGrpSpPr/>
          <p:nvPr/>
        </p:nvGrpSpPr>
        <p:grpSpPr>
          <a:xfrm>
            <a:off x="832860" y="865414"/>
            <a:ext cx="6423618" cy="5563961"/>
            <a:chOff x="832860" y="865414"/>
            <a:chExt cx="6423618" cy="5563961"/>
          </a:xfrm>
        </p:grpSpPr>
        <p:pic>
          <p:nvPicPr>
            <p:cNvPr id="6" name="Picture 5">
              <a:extLst>
                <a:ext uri="{FF2B5EF4-FFF2-40B4-BE49-F238E27FC236}">
                  <a16:creationId xmlns:a16="http://schemas.microsoft.com/office/drawing/2014/main" id="{EC9EE1A9-CC81-F75B-FD5D-242152DA7A5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2860" y="865414"/>
              <a:ext cx="6423618" cy="5563961"/>
            </a:xfrm>
            <a:prstGeom prst="rect">
              <a:avLst/>
            </a:prstGeom>
          </p:spPr>
        </p:pic>
        <p:sp>
          <p:nvSpPr>
            <p:cNvPr id="10" name="TextBox 9">
              <a:extLst>
                <a:ext uri="{FF2B5EF4-FFF2-40B4-BE49-F238E27FC236}">
                  <a16:creationId xmlns:a16="http://schemas.microsoft.com/office/drawing/2014/main" id="{CE282189-BA05-8EA0-6782-4C208969B9BE}"/>
                </a:ext>
              </a:extLst>
            </p:cNvPr>
            <p:cNvSpPr txBox="1"/>
            <p:nvPr/>
          </p:nvSpPr>
          <p:spPr>
            <a:xfrm>
              <a:off x="1735543" y="1347286"/>
              <a:ext cx="4618252" cy="830997"/>
            </a:xfrm>
            <a:prstGeom prst="rect">
              <a:avLst/>
            </a:prstGeom>
            <a:noFill/>
          </p:spPr>
          <p:txBody>
            <a:bodyPr wrap="none" rtlCol="0">
              <a:spAutoFit/>
            </a:bodyPr>
            <a:lstStyle/>
            <a:p>
              <a:r>
                <a:rPr lang="en-US" sz="4800" b="1" dirty="0">
                  <a:solidFill>
                    <a:schemeClr val="accent4">
                      <a:lumMod val="50000"/>
                    </a:schemeClr>
                  </a:solidFill>
                  <a:effectLst>
                    <a:outerShdw blurRad="38100" dist="38100" dir="2700000" algn="tl">
                      <a:srgbClr val="000000">
                        <a:alpha val="43137"/>
                      </a:srgbClr>
                    </a:outerShdw>
                  </a:effectLst>
                  <a:latin typeface="Bradley Hand ITC" panose="03070402050302030203" pitchFamily="66" charset="0"/>
                </a:rPr>
                <a:t>“Intolerable Acts”</a:t>
              </a:r>
            </a:p>
          </p:txBody>
        </p:sp>
      </p:grpSp>
      <p:sp>
        <p:nvSpPr>
          <p:cNvPr id="8" name="TextBox 7">
            <a:extLst>
              <a:ext uri="{FF2B5EF4-FFF2-40B4-BE49-F238E27FC236}">
                <a16:creationId xmlns:a16="http://schemas.microsoft.com/office/drawing/2014/main" id="{35C15C08-8C33-FB11-D30E-EE9FB22229B4}"/>
              </a:ext>
            </a:extLst>
          </p:cNvPr>
          <p:cNvSpPr txBox="1"/>
          <p:nvPr/>
        </p:nvSpPr>
        <p:spPr>
          <a:xfrm>
            <a:off x="1076738" y="2643724"/>
            <a:ext cx="6088526" cy="2862322"/>
          </a:xfrm>
          <a:prstGeom prst="rect">
            <a:avLst/>
          </a:prstGeom>
          <a:noFill/>
        </p:spPr>
        <p:txBody>
          <a:bodyPr wrap="none" rtlCol="0">
            <a:spAutoFit/>
          </a:bodyPr>
          <a:lstStyle/>
          <a:p>
            <a:pPr>
              <a:lnSpc>
                <a:spcPts val="2400"/>
              </a:lnSpc>
              <a:buAutoNum type="arabicPeriod"/>
            </a:pPr>
            <a:r>
              <a:rPr lang="en-US" sz="2400" dirty="0">
                <a:solidFill>
                  <a:schemeClr val="accent2">
                    <a:lumMod val="20000"/>
                    <a:lumOff val="80000"/>
                  </a:schemeClr>
                </a:solidFill>
                <a:latin typeface="Bookman Old Style" panose="02050604050505020204" pitchFamily="18" charset="0"/>
              </a:rPr>
              <a:t>Boston Port Act</a:t>
            </a:r>
          </a:p>
          <a:p>
            <a:pPr>
              <a:lnSpc>
                <a:spcPts val="2400"/>
              </a:lnSpc>
              <a:buAutoNum type="arabicPeriod"/>
            </a:pPr>
            <a:endParaRPr lang="en-US" sz="2800" dirty="0">
              <a:latin typeface="Bookman Old Style" panose="02050604050505020204" pitchFamily="18" charset="0"/>
            </a:endParaRPr>
          </a:p>
          <a:p>
            <a:pPr>
              <a:lnSpc>
                <a:spcPts val="2400"/>
              </a:lnSpc>
              <a:buAutoNum type="arabicPeriod"/>
            </a:pPr>
            <a:r>
              <a:rPr lang="en-US" sz="2800" dirty="0">
                <a:latin typeface="Bookman Old Style" panose="02050604050505020204" pitchFamily="18" charset="0"/>
              </a:rPr>
              <a:t>Massachusetts Government Act</a:t>
            </a:r>
          </a:p>
          <a:p>
            <a:pPr>
              <a:lnSpc>
                <a:spcPts val="2400"/>
              </a:lnSpc>
              <a:buAutoNum type="arabicPeriod"/>
            </a:pPr>
            <a:endParaRPr lang="en-US" sz="2400" dirty="0">
              <a:latin typeface="Bookman Old Style" panose="02050604050505020204" pitchFamily="18" charset="0"/>
            </a:endParaRPr>
          </a:p>
          <a:p>
            <a:pPr>
              <a:lnSpc>
                <a:spcPts val="2400"/>
              </a:lnSpc>
              <a:buAutoNum type="arabicPeriod"/>
            </a:pPr>
            <a:r>
              <a:rPr lang="en-US" sz="2400" dirty="0">
                <a:solidFill>
                  <a:schemeClr val="accent2">
                    <a:lumMod val="20000"/>
                    <a:lumOff val="80000"/>
                  </a:schemeClr>
                </a:solidFill>
                <a:latin typeface="Bookman Old Style" panose="02050604050505020204" pitchFamily="18" charset="0"/>
              </a:rPr>
              <a:t>Administration of Justice Act</a:t>
            </a:r>
          </a:p>
          <a:p>
            <a:pPr>
              <a:lnSpc>
                <a:spcPts val="2400"/>
              </a:lnSpc>
              <a:buAutoNum type="arabicPeriod"/>
            </a:pPr>
            <a:endParaRPr lang="en-US" sz="2400" dirty="0">
              <a:solidFill>
                <a:schemeClr val="accent2">
                  <a:lumMod val="20000"/>
                  <a:lumOff val="80000"/>
                </a:schemeClr>
              </a:solidFill>
              <a:latin typeface="Bookman Old Style" panose="02050604050505020204" pitchFamily="18" charset="0"/>
            </a:endParaRPr>
          </a:p>
          <a:p>
            <a:pPr>
              <a:lnSpc>
                <a:spcPts val="2400"/>
              </a:lnSpc>
              <a:buAutoNum type="arabicPeriod"/>
            </a:pPr>
            <a:r>
              <a:rPr lang="en-US" sz="2400" dirty="0">
                <a:solidFill>
                  <a:schemeClr val="accent2">
                    <a:lumMod val="20000"/>
                    <a:lumOff val="80000"/>
                  </a:schemeClr>
                </a:solidFill>
                <a:latin typeface="Bookman Old Style" panose="02050604050505020204" pitchFamily="18" charset="0"/>
              </a:rPr>
              <a:t>Quartering Act</a:t>
            </a:r>
          </a:p>
          <a:p>
            <a:pPr>
              <a:lnSpc>
                <a:spcPts val="2400"/>
              </a:lnSpc>
              <a:buAutoNum type="arabicPeriod"/>
            </a:pPr>
            <a:endParaRPr lang="en-US" sz="2400" dirty="0">
              <a:solidFill>
                <a:schemeClr val="accent2">
                  <a:lumMod val="20000"/>
                  <a:lumOff val="80000"/>
                </a:schemeClr>
              </a:solidFill>
              <a:latin typeface="Bookman Old Style" panose="02050604050505020204" pitchFamily="18" charset="0"/>
            </a:endParaRPr>
          </a:p>
          <a:p>
            <a:pPr>
              <a:lnSpc>
                <a:spcPts val="2400"/>
              </a:lnSpc>
              <a:buAutoNum type="arabicPeriod"/>
            </a:pPr>
            <a:r>
              <a:rPr lang="en-US" sz="2400" dirty="0">
                <a:solidFill>
                  <a:schemeClr val="accent2">
                    <a:lumMod val="20000"/>
                    <a:lumOff val="80000"/>
                  </a:schemeClr>
                </a:solidFill>
                <a:latin typeface="Bookman Old Style" panose="02050604050505020204" pitchFamily="18" charset="0"/>
              </a:rPr>
              <a:t>Quebec Act</a:t>
            </a:r>
          </a:p>
        </p:txBody>
      </p:sp>
      <p:sp>
        <p:nvSpPr>
          <p:cNvPr id="9" name="TextBox 8">
            <a:extLst>
              <a:ext uri="{FF2B5EF4-FFF2-40B4-BE49-F238E27FC236}">
                <a16:creationId xmlns:a16="http://schemas.microsoft.com/office/drawing/2014/main" id="{40DA2D4F-3F18-C91D-444C-E928F3B7B2B3}"/>
              </a:ext>
            </a:extLst>
          </p:cNvPr>
          <p:cNvSpPr txBox="1"/>
          <p:nvPr/>
        </p:nvSpPr>
        <p:spPr>
          <a:xfrm>
            <a:off x="7511143" y="1347788"/>
            <a:ext cx="4680857" cy="5017079"/>
          </a:xfrm>
          <a:prstGeom prst="rect">
            <a:avLst/>
          </a:prstGeom>
          <a:noFill/>
        </p:spPr>
        <p:txBody>
          <a:bodyPr wrap="square" lIns="182880" tIns="182880" rIns="182880" bIns="182880" rtlCol="0">
            <a:spAutoFit/>
          </a:bodyPr>
          <a:lstStyle/>
          <a:p>
            <a:pPr algn="ctr">
              <a:lnSpc>
                <a:spcPts val="6000"/>
              </a:lnSpc>
            </a:pPr>
            <a:r>
              <a:rPr lang="en-US" sz="6600" dirty="0">
                <a:solidFill>
                  <a:srgbClr val="C00000"/>
                </a:solidFill>
              </a:rPr>
              <a:t>“Replace elective local council with </a:t>
            </a:r>
          </a:p>
          <a:p>
            <a:pPr algn="ctr">
              <a:lnSpc>
                <a:spcPts val="6000"/>
              </a:lnSpc>
            </a:pPr>
            <a:r>
              <a:rPr lang="en-US" sz="6600" dirty="0">
                <a:solidFill>
                  <a:srgbClr val="C00000"/>
                </a:solidFill>
              </a:rPr>
              <a:t>military governor”</a:t>
            </a:r>
          </a:p>
        </p:txBody>
      </p:sp>
      <p:pic>
        <p:nvPicPr>
          <p:cNvPr id="4" name="Picture 3" descr="Logo&#10;&#10;Description automatically generated">
            <a:extLst>
              <a:ext uri="{FF2B5EF4-FFF2-40B4-BE49-F238E27FC236}">
                <a16:creationId xmlns:a16="http://schemas.microsoft.com/office/drawing/2014/main" id="{074663AA-1944-9A12-2C1B-0ECA63CEB5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90ED406C-ADBC-B0D7-63CD-ECEEC6CEB4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E39D4F23-FBE1-4882-975C-8774327C1806}"/>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FC36BB9-7E2B-8BB9-DB06-CC54933D477E}"/>
              </a:ext>
            </a:extLst>
          </p:cNvPr>
          <p:cNvSpPr txBox="1"/>
          <p:nvPr/>
        </p:nvSpPr>
        <p:spPr>
          <a:xfrm>
            <a:off x="5585535" y="310195"/>
            <a:ext cx="6423618" cy="646331"/>
          </a:xfrm>
          <a:prstGeom prst="rect">
            <a:avLst/>
          </a:prstGeom>
          <a:noFill/>
        </p:spPr>
        <p:txBody>
          <a:bodyPr wrap="none" rtlCol="0">
            <a:spAutoFit/>
          </a:bodyPr>
          <a:lstStyle/>
          <a:p>
            <a:r>
              <a:rPr lang="en-US" b="1" dirty="0">
                <a:effectLst/>
              </a:rPr>
              <a:t>"Decade of the American Revolution“ - First Continental Congress</a:t>
            </a:r>
            <a:endParaRPr lang="en-US" b="1" dirty="0"/>
          </a:p>
          <a:p>
            <a:endParaRPr lang="en-US" dirty="0"/>
          </a:p>
        </p:txBody>
      </p:sp>
    </p:spTree>
    <p:custDataLst>
      <p:tags r:id="rId1"/>
    </p:custDataLst>
    <p:extLst>
      <p:ext uri="{BB962C8B-B14F-4D97-AF65-F5344CB8AC3E}">
        <p14:creationId xmlns:p14="http://schemas.microsoft.com/office/powerpoint/2010/main" val="781577109"/>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extLst>
    <p:ext uri="{E180D4A7-C9FB-4DFB-919C-405C955672EB}">
      <p14:showEvtLst xmlns:p14="http://schemas.microsoft.com/office/powerpoint/2010/main">
        <p14:playEvt time="1759" objId="3"/>
        <p14:stopEvt time="16784"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9EF4D-9927-449C-562E-90FA0A8E346A}"/>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D5A1E5DF-15D7-14DC-45A0-30ED4E2B1185}"/>
              </a:ext>
            </a:extLst>
          </p:cNvPr>
          <p:cNvGrpSpPr/>
          <p:nvPr/>
        </p:nvGrpSpPr>
        <p:grpSpPr>
          <a:xfrm>
            <a:off x="832860" y="865414"/>
            <a:ext cx="6423618" cy="5563961"/>
            <a:chOff x="832860" y="865414"/>
            <a:chExt cx="6423618" cy="5563961"/>
          </a:xfrm>
        </p:grpSpPr>
        <p:pic>
          <p:nvPicPr>
            <p:cNvPr id="11" name="Picture 10">
              <a:extLst>
                <a:ext uri="{FF2B5EF4-FFF2-40B4-BE49-F238E27FC236}">
                  <a16:creationId xmlns:a16="http://schemas.microsoft.com/office/drawing/2014/main" id="{E35FE48F-0364-6B4A-2C97-74CB2BF021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2860" y="865414"/>
              <a:ext cx="6423618" cy="5563961"/>
            </a:xfrm>
            <a:prstGeom prst="rect">
              <a:avLst/>
            </a:prstGeom>
          </p:spPr>
        </p:pic>
        <p:sp>
          <p:nvSpPr>
            <p:cNvPr id="3" name="TextBox 2">
              <a:extLst>
                <a:ext uri="{FF2B5EF4-FFF2-40B4-BE49-F238E27FC236}">
                  <a16:creationId xmlns:a16="http://schemas.microsoft.com/office/drawing/2014/main" id="{7F7C4895-78F8-37FA-0337-722C71FDF872}"/>
                </a:ext>
              </a:extLst>
            </p:cNvPr>
            <p:cNvSpPr txBox="1"/>
            <p:nvPr/>
          </p:nvSpPr>
          <p:spPr>
            <a:xfrm>
              <a:off x="1735543" y="1347286"/>
              <a:ext cx="4618252" cy="830997"/>
            </a:xfrm>
            <a:prstGeom prst="rect">
              <a:avLst/>
            </a:prstGeom>
            <a:noFill/>
          </p:spPr>
          <p:txBody>
            <a:bodyPr wrap="none" rtlCol="0">
              <a:spAutoFit/>
            </a:bodyPr>
            <a:lstStyle/>
            <a:p>
              <a:r>
                <a:rPr lang="en-US" sz="4800" b="1" dirty="0">
                  <a:solidFill>
                    <a:schemeClr val="accent4">
                      <a:lumMod val="50000"/>
                    </a:schemeClr>
                  </a:solidFill>
                  <a:effectLst>
                    <a:outerShdw blurRad="38100" dist="38100" dir="2700000" algn="tl">
                      <a:srgbClr val="000000">
                        <a:alpha val="43137"/>
                      </a:srgbClr>
                    </a:outerShdw>
                  </a:effectLst>
                  <a:latin typeface="Bradley Hand ITC" panose="03070402050302030203" pitchFamily="66" charset="0"/>
                </a:rPr>
                <a:t>“Intolerable Acts”</a:t>
              </a:r>
            </a:p>
          </p:txBody>
        </p:sp>
      </p:grpSp>
      <p:sp>
        <p:nvSpPr>
          <p:cNvPr id="9" name="TextBox 8">
            <a:extLst>
              <a:ext uri="{FF2B5EF4-FFF2-40B4-BE49-F238E27FC236}">
                <a16:creationId xmlns:a16="http://schemas.microsoft.com/office/drawing/2014/main" id="{629176C4-698F-0B76-F687-06B39D644AEF}"/>
              </a:ext>
            </a:extLst>
          </p:cNvPr>
          <p:cNvSpPr txBox="1"/>
          <p:nvPr/>
        </p:nvSpPr>
        <p:spPr>
          <a:xfrm>
            <a:off x="7863510" y="1139464"/>
            <a:ext cx="3645077" cy="5017079"/>
          </a:xfrm>
          <a:prstGeom prst="rect">
            <a:avLst/>
          </a:prstGeom>
          <a:noFill/>
        </p:spPr>
        <p:txBody>
          <a:bodyPr wrap="square" lIns="182880" tIns="182880" rIns="182880" bIns="182880" rtlCol="0">
            <a:spAutoFit/>
          </a:bodyPr>
          <a:lstStyle/>
          <a:p>
            <a:pPr algn="ctr">
              <a:lnSpc>
                <a:spcPts val="6000"/>
              </a:lnSpc>
            </a:pPr>
            <a:r>
              <a:rPr lang="en-US" sz="6600" dirty="0">
                <a:solidFill>
                  <a:srgbClr val="C00000"/>
                </a:solidFill>
              </a:rPr>
              <a:t>“Trial </a:t>
            </a:r>
          </a:p>
          <a:p>
            <a:pPr algn="ctr">
              <a:lnSpc>
                <a:spcPts val="6000"/>
              </a:lnSpc>
            </a:pPr>
            <a:r>
              <a:rPr lang="en-US" sz="6600" dirty="0">
                <a:solidFill>
                  <a:srgbClr val="C00000"/>
                </a:solidFill>
              </a:rPr>
              <a:t>of a crown officer</a:t>
            </a:r>
          </a:p>
          <a:p>
            <a:pPr algn="ctr">
              <a:lnSpc>
                <a:spcPts val="6000"/>
              </a:lnSpc>
            </a:pPr>
            <a:r>
              <a:rPr lang="en-US" sz="6600" dirty="0">
                <a:solidFill>
                  <a:srgbClr val="C00000"/>
                </a:solidFill>
              </a:rPr>
              <a:t>to England”</a:t>
            </a:r>
          </a:p>
        </p:txBody>
      </p:sp>
      <p:pic>
        <p:nvPicPr>
          <p:cNvPr id="4" name="Picture 3" descr="Logo&#10;&#10;Description automatically generated">
            <a:extLst>
              <a:ext uri="{FF2B5EF4-FFF2-40B4-BE49-F238E27FC236}">
                <a16:creationId xmlns:a16="http://schemas.microsoft.com/office/drawing/2014/main" id="{120FADE3-53FF-D4F0-884C-529789A59C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A8E51647-6BD8-0A49-C898-EC23E1F156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C73E99DE-248E-1973-6C96-D910B5869793}"/>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8A25241-1C92-50EB-1BA4-2799F359E918}"/>
              </a:ext>
            </a:extLst>
          </p:cNvPr>
          <p:cNvSpPr txBox="1"/>
          <p:nvPr/>
        </p:nvSpPr>
        <p:spPr>
          <a:xfrm>
            <a:off x="5585535" y="310195"/>
            <a:ext cx="6423618" cy="646331"/>
          </a:xfrm>
          <a:prstGeom prst="rect">
            <a:avLst/>
          </a:prstGeom>
          <a:noFill/>
        </p:spPr>
        <p:txBody>
          <a:bodyPr wrap="none" rtlCol="0">
            <a:spAutoFit/>
          </a:bodyPr>
          <a:lstStyle/>
          <a:p>
            <a:r>
              <a:rPr lang="en-US" b="1" dirty="0">
                <a:effectLst/>
              </a:rPr>
              <a:t>"Decade of the American Revolution“ - First Continental Congress</a:t>
            </a:r>
            <a:endParaRPr lang="en-US" b="1" dirty="0"/>
          </a:p>
          <a:p>
            <a:endParaRPr lang="en-US" dirty="0"/>
          </a:p>
        </p:txBody>
      </p:sp>
      <p:sp>
        <p:nvSpPr>
          <p:cNvPr id="8" name="TextBox 7">
            <a:extLst>
              <a:ext uri="{FF2B5EF4-FFF2-40B4-BE49-F238E27FC236}">
                <a16:creationId xmlns:a16="http://schemas.microsoft.com/office/drawing/2014/main" id="{95324E01-3B4C-D9EB-E23E-9583A06FE5C1}"/>
              </a:ext>
            </a:extLst>
          </p:cNvPr>
          <p:cNvSpPr txBox="1"/>
          <p:nvPr/>
        </p:nvSpPr>
        <p:spPr>
          <a:xfrm>
            <a:off x="1479177" y="2569044"/>
            <a:ext cx="5646097" cy="3477875"/>
          </a:xfrm>
          <a:prstGeom prst="rect">
            <a:avLst/>
          </a:prstGeom>
          <a:noFill/>
        </p:spPr>
        <p:txBody>
          <a:bodyPr wrap="none" rtlCol="0">
            <a:spAutoFit/>
          </a:bodyPr>
          <a:lstStyle/>
          <a:p>
            <a:pPr marL="342900" indent="-342900">
              <a:buAutoNum type="arabicPeriod"/>
            </a:pPr>
            <a:r>
              <a:rPr lang="en-US" sz="2400" dirty="0">
                <a:solidFill>
                  <a:schemeClr val="accent2">
                    <a:lumMod val="20000"/>
                    <a:lumOff val="80000"/>
                  </a:schemeClr>
                </a:solidFill>
                <a:latin typeface="Bookman Old Style" panose="02050604050505020204" pitchFamily="18" charset="0"/>
              </a:rPr>
              <a:t>Boston Port Act</a:t>
            </a:r>
          </a:p>
          <a:p>
            <a:pPr marL="342900" indent="-342900">
              <a:buAutoNum type="arabicPeriod"/>
            </a:pPr>
            <a:endParaRPr lang="en-US" sz="2400" dirty="0">
              <a:solidFill>
                <a:schemeClr val="accent2">
                  <a:lumMod val="20000"/>
                  <a:lumOff val="80000"/>
                </a:schemeClr>
              </a:solidFill>
              <a:latin typeface="Bookman Old Style" panose="02050604050505020204" pitchFamily="18" charset="0"/>
            </a:endParaRPr>
          </a:p>
          <a:p>
            <a:pPr marL="342900" indent="-342900">
              <a:buAutoNum type="arabicPeriod"/>
            </a:pPr>
            <a:r>
              <a:rPr lang="en-US" sz="2400" dirty="0">
                <a:solidFill>
                  <a:schemeClr val="accent2">
                    <a:lumMod val="20000"/>
                    <a:lumOff val="80000"/>
                  </a:schemeClr>
                </a:solidFill>
                <a:latin typeface="Bookman Old Style" panose="02050604050505020204" pitchFamily="18" charset="0"/>
              </a:rPr>
              <a:t>Massachusetts Government Act</a:t>
            </a:r>
          </a:p>
          <a:p>
            <a:pPr marL="342900" indent="-342900">
              <a:buAutoNum type="arabicPeriod"/>
            </a:pPr>
            <a:endParaRPr lang="en-US" sz="2400" dirty="0">
              <a:latin typeface="Bookman Old Style" panose="02050604050505020204" pitchFamily="18" charset="0"/>
            </a:endParaRPr>
          </a:p>
          <a:p>
            <a:pPr>
              <a:lnSpc>
                <a:spcPts val="2400"/>
              </a:lnSpc>
              <a:buAutoNum type="arabicPeriod"/>
            </a:pPr>
            <a:r>
              <a:rPr lang="en-US" sz="2800" dirty="0">
                <a:latin typeface="Bookman Old Style" panose="02050604050505020204" pitchFamily="18" charset="0"/>
              </a:rPr>
              <a:t>Administration of Justice Act</a:t>
            </a:r>
          </a:p>
          <a:p>
            <a:pPr marL="342900" indent="-342900">
              <a:buAutoNum type="arabicPeriod"/>
            </a:pPr>
            <a:endParaRPr lang="en-US" sz="2400" dirty="0">
              <a:latin typeface="Bookman Old Style" panose="02050604050505020204" pitchFamily="18" charset="0"/>
            </a:endParaRPr>
          </a:p>
          <a:p>
            <a:pPr marL="342900" indent="-342900">
              <a:buAutoNum type="arabicPeriod"/>
            </a:pPr>
            <a:r>
              <a:rPr lang="en-US" sz="2400" dirty="0">
                <a:solidFill>
                  <a:schemeClr val="accent2">
                    <a:lumMod val="20000"/>
                    <a:lumOff val="80000"/>
                  </a:schemeClr>
                </a:solidFill>
                <a:latin typeface="Bookman Old Style" panose="02050604050505020204" pitchFamily="18" charset="0"/>
              </a:rPr>
              <a:t>Quartering Act</a:t>
            </a:r>
          </a:p>
          <a:p>
            <a:pPr marL="342900" indent="-342900">
              <a:buAutoNum type="arabicPeriod"/>
            </a:pPr>
            <a:endParaRPr lang="en-US" sz="2400" dirty="0">
              <a:solidFill>
                <a:schemeClr val="accent2">
                  <a:lumMod val="20000"/>
                  <a:lumOff val="80000"/>
                </a:schemeClr>
              </a:solidFill>
              <a:latin typeface="Bookman Old Style" panose="02050604050505020204" pitchFamily="18" charset="0"/>
            </a:endParaRPr>
          </a:p>
          <a:p>
            <a:pPr marL="342900" indent="-342900">
              <a:buAutoNum type="arabicPeriod"/>
            </a:pPr>
            <a:r>
              <a:rPr lang="en-US" sz="2400" dirty="0">
                <a:solidFill>
                  <a:schemeClr val="accent2">
                    <a:lumMod val="20000"/>
                    <a:lumOff val="80000"/>
                  </a:schemeClr>
                </a:solidFill>
                <a:latin typeface="Bookman Old Style" panose="02050604050505020204" pitchFamily="18" charset="0"/>
              </a:rPr>
              <a:t>Quebec Act</a:t>
            </a:r>
          </a:p>
        </p:txBody>
      </p:sp>
    </p:spTree>
    <p:custDataLst>
      <p:tags r:id="rId1"/>
    </p:custDataLst>
    <p:extLst>
      <p:ext uri="{BB962C8B-B14F-4D97-AF65-F5344CB8AC3E}">
        <p14:creationId xmlns:p14="http://schemas.microsoft.com/office/powerpoint/2010/main" val="1373565754"/>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extLst>
    <p:ext uri="{E180D4A7-C9FB-4DFB-919C-405C955672EB}">
      <p14:showEvtLst xmlns:p14="http://schemas.microsoft.com/office/powerpoint/2010/main">
        <p14:playEvt time="1759" objId="3"/>
        <p14:stopEvt time="16784"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C5F3D-CD14-10CF-6E4F-21F9E1D329D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BBB58C87-17B9-90ED-1855-05738709B4B3}"/>
              </a:ext>
            </a:extLst>
          </p:cNvPr>
          <p:cNvGrpSpPr/>
          <p:nvPr/>
        </p:nvGrpSpPr>
        <p:grpSpPr>
          <a:xfrm>
            <a:off x="832860" y="865414"/>
            <a:ext cx="6423618" cy="5563961"/>
            <a:chOff x="832860" y="865414"/>
            <a:chExt cx="6423618" cy="5563961"/>
          </a:xfrm>
        </p:grpSpPr>
        <p:pic>
          <p:nvPicPr>
            <p:cNvPr id="6" name="Picture 5">
              <a:extLst>
                <a:ext uri="{FF2B5EF4-FFF2-40B4-BE49-F238E27FC236}">
                  <a16:creationId xmlns:a16="http://schemas.microsoft.com/office/drawing/2014/main" id="{992C0903-82AA-C95C-11FA-B31455F71BC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2860" y="865414"/>
              <a:ext cx="6423618" cy="5563961"/>
            </a:xfrm>
            <a:prstGeom prst="rect">
              <a:avLst/>
            </a:prstGeom>
          </p:spPr>
        </p:pic>
        <p:sp>
          <p:nvSpPr>
            <p:cNvPr id="10" name="TextBox 9">
              <a:extLst>
                <a:ext uri="{FF2B5EF4-FFF2-40B4-BE49-F238E27FC236}">
                  <a16:creationId xmlns:a16="http://schemas.microsoft.com/office/drawing/2014/main" id="{CA865B36-3385-FB30-433C-3CA9E93841F2}"/>
                </a:ext>
              </a:extLst>
            </p:cNvPr>
            <p:cNvSpPr txBox="1"/>
            <p:nvPr/>
          </p:nvSpPr>
          <p:spPr>
            <a:xfrm>
              <a:off x="1735543" y="1347286"/>
              <a:ext cx="4618252" cy="830997"/>
            </a:xfrm>
            <a:prstGeom prst="rect">
              <a:avLst/>
            </a:prstGeom>
            <a:noFill/>
          </p:spPr>
          <p:txBody>
            <a:bodyPr wrap="none" rtlCol="0">
              <a:spAutoFit/>
            </a:bodyPr>
            <a:lstStyle/>
            <a:p>
              <a:r>
                <a:rPr lang="en-US" sz="4800" b="1" dirty="0">
                  <a:solidFill>
                    <a:schemeClr val="accent4">
                      <a:lumMod val="50000"/>
                    </a:schemeClr>
                  </a:solidFill>
                  <a:effectLst>
                    <a:outerShdw blurRad="38100" dist="38100" dir="2700000" algn="tl">
                      <a:srgbClr val="000000">
                        <a:alpha val="43137"/>
                      </a:srgbClr>
                    </a:outerShdw>
                  </a:effectLst>
                  <a:latin typeface="Bradley Hand ITC" panose="03070402050302030203" pitchFamily="66" charset="0"/>
                </a:rPr>
                <a:t>“Intolerable Acts”</a:t>
              </a:r>
            </a:p>
          </p:txBody>
        </p:sp>
      </p:grpSp>
      <p:sp>
        <p:nvSpPr>
          <p:cNvPr id="9" name="TextBox 8">
            <a:extLst>
              <a:ext uri="{FF2B5EF4-FFF2-40B4-BE49-F238E27FC236}">
                <a16:creationId xmlns:a16="http://schemas.microsoft.com/office/drawing/2014/main" id="{759B09A2-BFF5-CE98-9163-41FE46D9BF42}"/>
              </a:ext>
            </a:extLst>
          </p:cNvPr>
          <p:cNvSpPr txBox="1"/>
          <p:nvPr/>
        </p:nvSpPr>
        <p:spPr>
          <a:xfrm>
            <a:off x="7367419" y="1689902"/>
            <a:ext cx="4857239" cy="3478196"/>
          </a:xfrm>
          <a:prstGeom prst="rect">
            <a:avLst/>
          </a:prstGeom>
          <a:noFill/>
        </p:spPr>
        <p:txBody>
          <a:bodyPr wrap="square" lIns="182880" tIns="182880" rIns="182880" bIns="182880" rtlCol="0">
            <a:spAutoFit/>
          </a:bodyPr>
          <a:lstStyle/>
          <a:p>
            <a:pPr algn="ctr">
              <a:lnSpc>
                <a:spcPts val="6000"/>
              </a:lnSpc>
            </a:pPr>
            <a:r>
              <a:rPr lang="en-US" sz="6600" dirty="0">
                <a:solidFill>
                  <a:srgbClr val="C00000"/>
                </a:solidFill>
              </a:rPr>
              <a:t>“Unoccupied buildings to house British troops”</a:t>
            </a:r>
          </a:p>
        </p:txBody>
      </p:sp>
      <p:pic>
        <p:nvPicPr>
          <p:cNvPr id="4" name="Picture 3" descr="Logo&#10;&#10;Description automatically generated">
            <a:extLst>
              <a:ext uri="{FF2B5EF4-FFF2-40B4-BE49-F238E27FC236}">
                <a16:creationId xmlns:a16="http://schemas.microsoft.com/office/drawing/2014/main" id="{3EF89345-CFFA-086D-C504-ACE15599B9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9318FA0F-70BA-1684-1015-EB96A2F328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2D9DC13D-4399-3D55-EA3A-52860923C46E}"/>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257FFF9-C0ED-EEF2-8DD0-D7AC6CEC4497}"/>
              </a:ext>
            </a:extLst>
          </p:cNvPr>
          <p:cNvSpPr txBox="1"/>
          <p:nvPr/>
        </p:nvSpPr>
        <p:spPr>
          <a:xfrm>
            <a:off x="5585535" y="310195"/>
            <a:ext cx="6423618" cy="646331"/>
          </a:xfrm>
          <a:prstGeom prst="rect">
            <a:avLst/>
          </a:prstGeom>
          <a:noFill/>
        </p:spPr>
        <p:txBody>
          <a:bodyPr wrap="none" rtlCol="0">
            <a:spAutoFit/>
          </a:bodyPr>
          <a:lstStyle/>
          <a:p>
            <a:r>
              <a:rPr lang="en-US" b="1" dirty="0">
                <a:effectLst/>
              </a:rPr>
              <a:t>"Decade of the American Revolution“ - First Continental Congress</a:t>
            </a:r>
            <a:endParaRPr lang="en-US" b="1" dirty="0"/>
          </a:p>
          <a:p>
            <a:endParaRPr lang="en-US" dirty="0"/>
          </a:p>
        </p:txBody>
      </p:sp>
      <p:sp>
        <p:nvSpPr>
          <p:cNvPr id="8" name="TextBox 7">
            <a:extLst>
              <a:ext uri="{FF2B5EF4-FFF2-40B4-BE49-F238E27FC236}">
                <a16:creationId xmlns:a16="http://schemas.microsoft.com/office/drawing/2014/main" id="{093CE183-1897-1421-7498-6FB711ED6956}"/>
              </a:ext>
            </a:extLst>
          </p:cNvPr>
          <p:cNvSpPr txBox="1"/>
          <p:nvPr/>
        </p:nvSpPr>
        <p:spPr>
          <a:xfrm>
            <a:off x="1479177" y="2569044"/>
            <a:ext cx="5253361" cy="2862322"/>
          </a:xfrm>
          <a:prstGeom prst="rect">
            <a:avLst/>
          </a:prstGeom>
          <a:noFill/>
        </p:spPr>
        <p:txBody>
          <a:bodyPr wrap="none" rtlCol="0">
            <a:spAutoFit/>
          </a:bodyPr>
          <a:lstStyle/>
          <a:p>
            <a:pPr>
              <a:lnSpc>
                <a:spcPts val="2400"/>
              </a:lnSpc>
              <a:buAutoNum type="arabicPeriod"/>
            </a:pPr>
            <a:r>
              <a:rPr lang="en-US" sz="2400" dirty="0">
                <a:solidFill>
                  <a:schemeClr val="accent2">
                    <a:lumMod val="20000"/>
                    <a:lumOff val="80000"/>
                  </a:schemeClr>
                </a:solidFill>
                <a:latin typeface="Bookman Old Style" panose="02050604050505020204" pitchFamily="18" charset="0"/>
              </a:rPr>
              <a:t>Boston Port Act</a:t>
            </a:r>
          </a:p>
          <a:p>
            <a:pPr>
              <a:lnSpc>
                <a:spcPts val="2400"/>
              </a:lnSpc>
              <a:buAutoNum type="arabicPeriod"/>
            </a:pPr>
            <a:endParaRPr lang="en-US" sz="2400" dirty="0">
              <a:solidFill>
                <a:schemeClr val="accent2">
                  <a:lumMod val="20000"/>
                  <a:lumOff val="80000"/>
                </a:schemeClr>
              </a:solidFill>
              <a:latin typeface="Bookman Old Style" panose="02050604050505020204" pitchFamily="18" charset="0"/>
            </a:endParaRPr>
          </a:p>
          <a:p>
            <a:pPr>
              <a:lnSpc>
                <a:spcPts val="2400"/>
              </a:lnSpc>
              <a:buAutoNum type="arabicPeriod"/>
            </a:pPr>
            <a:r>
              <a:rPr lang="en-US" sz="2400" dirty="0">
                <a:solidFill>
                  <a:schemeClr val="accent2">
                    <a:lumMod val="20000"/>
                    <a:lumOff val="80000"/>
                  </a:schemeClr>
                </a:solidFill>
                <a:latin typeface="Bookman Old Style" panose="02050604050505020204" pitchFamily="18" charset="0"/>
              </a:rPr>
              <a:t>Massachusetts Government Act</a:t>
            </a:r>
          </a:p>
          <a:p>
            <a:pPr>
              <a:lnSpc>
                <a:spcPts val="2400"/>
              </a:lnSpc>
              <a:buAutoNum type="arabicPeriod"/>
            </a:pPr>
            <a:endParaRPr lang="en-US" sz="2400" dirty="0">
              <a:solidFill>
                <a:schemeClr val="accent2">
                  <a:lumMod val="20000"/>
                  <a:lumOff val="80000"/>
                </a:schemeClr>
              </a:solidFill>
              <a:latin typeface="Bookman Old Style" panose="02050604050505020204" pitchFamily="18" charset="0"/>
            </a:endParaRPr>
          </a:p>
          <a:p>
            <a:pPr>
              <a:lnSpc>
                <a:spcPts val="2400"/>
              </a:lnSpc>
              <a:buAutoNum type="arabicPeriod"/>
            </a:pPr>
            <a:r>
              <a:rPr lang="en-US" sz="2400" dirty="0">
                <a:solidFill>
                  <a:schemeClr val="accent2">
                    <a:lumMod val="20000"/>
                    <a:lumOff val="80000"/>
                  </a:schemeClr>
                </a:solidFill>
                <a:latin typeface="Bookman Old Style" panose="02050604050505020204" pitchFamily="18" charset="0"/>
              </a:rPr>
              <a:t>Administration of Justice Act</a:t>
            </a:r>
          </a:p>
          <a:p>
            <a:pPr>
              <a:lnSpc>
                <a:spcPts val="2400"/>
              </a:lnSpc>
              <a:buAutoNum type="arabicPeriod"/>
            </a:pPr>
            <a:endParaRPr lang="en-US" sz="2400" dirty="0">
              <a:latin typeface="Bookman Old Style" panose="02050604050505020204" pitchFamily="18" charset="0"/>
            </a:endParaRPr>
          </a:p>
          <a:p>
            <a:pPr>
              <a:lnSpc>
                <a:spcPts val="2400"/>
              </a:lnSpc>
              <a:buAutoNum type="arabicPeriod"/>
            </a:pPr>
            <a:r>
              <a:rPr lang="en-US" sz="2800" dirty="0">
                <a:latin typeface="Bookman Old Style" panose="02050604050505020204" pitchFamily="18" charset="0"/>
              </a:rPr>
              <a:t>Quartering Act</a:t>
            </a:r>
          </a:p>
          <a:p>
            <a:pPr>
              <a:lnSpc>
                <a:spcPts val="2400"/>
              </a:lnSpc>
              <a:buAutoNum type="arabicPeriod"/>
            </a:pPr>
            <a:endParaRPr lang="en-US" sz="2400" dirty="0">
              <a:latin typeface="Bookman Old Style" panose="02050604050505020204" pitchFamily="18" charset="0"/>
            </a:endParaRPr>
          </a:p>
          <a:p>
            <a:pPr>
              <a:lnSpc>
                <a:spcPts val="2400"/>
              </a:lnSpc>
              <a:buAutoNum type="arabicPeriod"/>
            </a:pPr>
            <a:r>
              <a:rPr lang="en-US" sz="2400" dirty="0">
                <a:solidFill>
                  <a:schemeClr val="accent2">
                    <a:lumMod val="20000"/>
                    <a:lumOff val="80000"/>
                  </a:schemeClr>
                </a:solidFill>
                <a:latin typeface="Bookman Old Style" panose="02050604050505020204" pitchFamily="18" charset="0"/>
              </a:rPr>
              <a:t>Quebec Act</a:t>
            </a:r>
          </a:p>
        </p:txBody>
      </p:sp>
    </p:spTree>
    <p:custDataLst>
      <p:tags r:id="rId1"/>
    </p:custDataLst>
    <p:extLst>
      <p:ext uri="{BB962C8B-B14F-4D97-AF65-F5344CB8AC3E}">
        <p14:creationId xmlns:p14="http://schemas.microsoft.com/office/powerpoint/2010/main" val="595927707"/>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extLst>
    <p:ext uri="{E180D4A7-C9FB-4DFB-919C-405C955672EB}">
      <p14:showEvtLst xmlns:p14="http://schemas.microsoft.com/office/powerpoint/2010/main">
        <p14:playEvt time="1759" objId="3"/>
        <p14:stopEvt time="16784" objId="3"/>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2AC32-2CBC-0DED-F10A-5F91DDB7793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FE7D3F41-6AF1-69DD-4659-72D2F1998222}"/>
              </a:ext>
            </a:extLst>
          </p:cNvPr>
          <p:cNvGrpSpPr/>
          <p:nvPr/>
        </p:nvGrpSpPr>
        <p:grpSpPr>
          <a:xfrm>
            <a:off x="832860" y="865414"/>
            <a:ext cx="6423618" cy="5563961"/>
            <a:chOff x="832860" y="865414"/>
            <a:chExt cx="6423618" cy="5563961"/>
          </a:xfrm>
        </p:grpSpPr>
        <p:pic>
          <p:nvPicPr>
            <p:cNvPr id="6" name="Picture 5">
              <a:extLst>
                <a:ext uri="{FF2B5EF4-FFF2-40B4-BE49-F238E27FC236}">
                  <a16:creationId xmlns:a16="http://schemas.microsoft.com/office/drawing/2014/main" id="{BADC98DB-389C-B052-555B-A664AE84ADC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2860" y="865414"/>
              <a:ext cx="6423618" cy="5563961"/>
            </a:xfrm>
            <a:prstGeom prst="rect">
              <a:avLst/>
            </a:prstGeom>
          </p:spPr>
        </p:pic>
        <p:sp>
          <p:nvSpPr>
            <p:cNvPr id="10" name="TextBox 9">
              <a:extLst>
                <a:ext uri="{FF2B5EF4-FFF2-40B4-BE49-F238E27FC236}">
                  <a16:creationId xmlns:a16="http://schemas.microsoft.com/office/drawing/2014/main" id="{AD9F8FFC-97D1-DA45-A230-68971690CC4D}"/>
                </a:ext>
              </a:extLst>
            </p:cNvPr>
            <p:cNvSpPr txBox="1"/>
            <p:nvPr/>
          </p:nvSpPr>
          <p:spPr>
            <a:xfrm>
              <a:off x="1735543" y="1347286"/>
              <a:ext cx="4618252" cy="830997"/>
            </a:xfrm>
            <a:prstGeom prst="rect">
              <a:avLst/>
            </a:prstGeom>
            <a:noFill/>
          </p:spPr>
          <p:txBody>
            <a:bodyPr wrap="none" rtlCol="0">
              <a:spAutoFit/>
            </a:bodyPr>
            <a:lstStyle/>
            <a:p>
              <a:r>
                <a:rPr lang="en-US" sz="4800" b="1" dirty="0">
                  <a:solidFill>
                    <a:schemeClr val="accent4">
                      <a:lumMod val="50000"/>
                    </a:schemeClr>
                  </a:solidFill>
                  <a:effectLst>
                    <a:outerShdw blurRad="38100" dist="38100" dir="2700000" algn="tl">
                      <a:srgbClr val="000000">
                        <a:alpha val="43137"/>
                      </a:srgbClr>
                    </a:outerShdw>
                  </a:effectLst>
                  <a:latin typeface="Bradley Hand ITC" panose="03070402050302030203" pitchFamily="66" charset="0"/>
                </a:rPr>
                <a:t>“Intolerable Acts”</a:t>
              </a:r>
            </a:p>
          </p:txBody>
        </p:sp>
      </p:grpSp>
      <p:sp>
        <p:nvSpPr>
          <p:cNvPr id="9" name="TextBox 8">
            <a:extLst>
              <a:ext uri="{FF2B5EF4-FFF2-40B4-BE49-F238E27FC236}">
                <a16:creationId xmlns:a16="http://schemas.microsoft.com/office/drawing/2014/main" id="{62A79740-F3BB-5245-F0B2-FFB5F878850F}"/>
              </a:ext>
            </a:extLst>
          </p:cNvPr>
          <p:cNvSpPr txBox="1"/>
          <p:nvPr/>
        </p:nvSpPr>
        <p:spPr>
          <a:xfrm>
            <a:off x="7531998" y="1347788"/>
            <a:ext cx="4265180" cy="5017079"/>
          </a:xfrm>
          <a:prstGeom prst="rect">
            <a:avLst/>
          </a:prstGeom>
          <a:noFill/>
        </p:spPr>
        <p:txBody>
          <a:bodyPr wrap="square" lIns="182880" tIns="182880" rIns="182880" bIns="182880" rtlCol="0">
            <a:spAutoFit/>
          </a:bodyPr>
          <a:lstStyle/>
          <a:p>
            <a:pPr algn="ctr">
              <a:lnSpc>
                <a:spcPts val="6000"/>
              </a:lnSpc>
            </a:pPr>
            <a:r>
              <a:rPr lang="en-US" sz="6600" dirty="0">
                <a:solidFill>
                  <a:srgbClr val="C00000"/>
                </a:solidFill>
              </a:rPr>
              <a:t>“The free exercise of the religion of the Church of Rome”</a:t>
            </a:r>
          </a:p>
        </p:txBody>
      </p:sp>
      <p:pic>
        <p:nvPicPr>
          <p:cNvPr id="4" name="Picture 3" descr="Logo&#10;&#10;Description automatically generated">
            <a:extLst>
              <a:ext uri="{FF2B5EF4-FFF2-40B4-BE49-F238E27FC236}">
                <a16:creationId xmlns:a16="http://schemas.microsoft.com/office/drawing/2014/main" id="{D8D3EF33-A37F-3108-84B1-9F984649C4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0" y="143116"/>
            <a:ext cx="487899" cy="490245"/>
          </a:xfrm>
          <a:prstGeom prst="rect">
            <a:avLst/>
          </a:prstGeom>
        </p:spPr>
      </p:pic>
      <p:pic>
        <p:nvPicPr>
          <p:cNvPr id="5" name="Picture 4" descr="Logo, company name&#10;&#10;Description automatically generated">
            <a:extLst>
              <a:ext uri="{FF2B5EF4-FFF2-40B4-BE49-F238E27FC236}">
                <a16:creationId xmlns:a16="http://schemas.microsoft.com/office/drawing/2014/main" id="{24BB5FC4-9F75-FB70-CD47-A8AA6A0DF4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41" y="125361"/>
            <a:ext cx="614819" cy="508000"/>
          </a:xfrm>
          <a:prstGeom prst="rect">
            <a:avLst/>
          </a:prstGeom>
        </p:spPr>
      </p:pic>
      <p:cxnSp>
        <p:nvCxnSpPr>
          <p:cNvPr id="2" name="Straight Connector 1">
            <a:extLst>
              <a:ext uri="{FF2B5EF4-FFF2-40B4-BE49-F238E27FC236}">
                <a16:creationId xmlns:a16="http://schemas.microsoft.com/office/drawing/2014/main" id="{ED005211-07BA-0411-5CEC-7C9B863ECB11}"/>
              </a:ext>
            </a:extLst>
          </p:cNvPr>
          <p:cNvCxnSpPr/>
          <p:nvPr/>
        </p:nvCxnSpPr>
        <p:spPr>
          <a:xfrm>
            <a:off x="218041" y="701457"/>
            <a:ext cx="1170807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0205A8B-3E44-B014-3CEE-2F82DC5F25DF}"/>
              </a:ext>
            </a:extLst>
          </p:cNvPr>
          <p:cNvSpPr txBox="1"/>
          <p:nvPr/>
        </p:nvSpPr>
        <p:spPr>
          <a:xfrm>
            <a:off x="5585535" y="310195"/>
            <a:ext cx="6423618" cy="646331"/>
          </a:xfrm>
          <a:prstGeom prst="rect">
            <a:avLst/>
          </a:prstGeom>
          <a:noFill/>
        </p:spPr>
        <p:txBody>
          <a:bodyPr wrap="none" rtlCol="0">
            <a:spAutoFit/>
          </a:bodyPr>
          <a:lstStyle/>
          <a:p>
            <a:r>
              <a:rPr lang="en-US" b="1" dirty="0">
                <a:effectLst/>
              </a:rPr>
              <a:t>"Decade of the American Revolution“ - First Continental Congress</a:t>
            </a:r>
            <a:endParaRPr lang="en-US" b="1" dirty="0"/>
          </a:p>
          <a:p>
            <a:endParaRPr lang="en-US" dirty="0"/>
          </a:p>
        </p:txBody>
      </p:sp>
      <p:sp>
        <p:nvSpPr>
          <p:cNvPr id="8" name="TextBox 7">
            <a:extLst>
              <a:ext uri="{FF2B5EF4-FFF2-40B4-BE49-F238E27FC236}">
                <a16:creationId xmlns:a16="http://schemas.microsoft.com/office/drawing/2014/main" id="{57DB8F52-EBAE-22E1-15B1-CBCBF037DA68}"/>
              </a:ext>
            </a:extLst>
          </p:cNvPr>
          <p:cNvSpPr txBox="1"/>
          <p:nvPr/>
        </p:nvSpPr>
        <p:spPr>
          <a:xfrm>
            <a:off x="1479177" y="2569044"/>
            <a:ext cx="5253361" cy="3323987"/>
          </a:xfrm>
          <a:prstGeom prst="rect">
            <a:avLst/>
          </a:prstGeom>
          <a:noFill/>
        </p:spPr>
        <p:txBody>
          <a:bodyPr wrap="none" rtlCol="0">
            <a:spAutoFit/>
          </a:bodyPr>
          <a:lstStyle/>
          <a:p>
            <a:pPr>
              <a:lnSpc>
                <a:spcPts val="2800"/>
              </a:lnSpc>
              <a:buAutoNum type="arabicPeriod"/>
            </a:pPr>
            <a:r>
              <a:rPr lang="en-US" sz="2400" dirty="0">
                <a:solidFill>
                  <a:schemeClr val="accent2">
                    <a:lumMod val="20000"/>
                    <a:lumOff val="80000"/>
                  </a:schemeClr>
                </a:solidFill>
                <a:latin typeface="Bookman Old Style" panose="02050604050505020204" pitchFamily="18" charset="0"/>
              </a:rPr>
              <a:t>Boston Port Act</a:t>
            </a:r>
          </a:p>
          <a:p>
            <a:pPr>
              <a:lnSpc>
                <a:spcPts val="2800"/>
              </a:lnSpc>
              <a:buAutoNum type="arabicPeriod"/>
            </a:pPr>
            <a:endParaRPr lang="en-US" sz="2400" dirty="0">
              <a:solidFill>
                <a:schemeClr val="accent2">
                  <a:lumMod val="20000"/>
                  <a:lumOff val="80000"/>
                </a:schemeClr>
              </a:solidFill>
              <a:latin typeface="Bookman Old Style" panose="02050604050505020204" pitchFamily="18" charset="0"/>
            </a:endParaRPr>
          </a:p>
          <a:p>
            <a:pPr>
              <a:lnSpc>
                <a:spcPts val="2800"/>
              </a:lnSpc>
              <a:buAutoNum type="arabicPeriod"/>
            </a:pPr>
            <a:r>
              <a:rPr lang="en-US" sz="2400" dirty="0">
                <a:solidFill>
                  <a:schemeClr val="accent2">
                    <a:lumMod val="20000"/>
                    <a:lumOff val="80000"/>
                  </a:schemeClr>
                </a:solidFill>
                <a:latin typeface="Bookman Old Style" panose="02050604050505020204" pitchFamily="18" charset="0"/>
              </a:rPr>
              <a:t>Massachusetts Government Act</a:t>
            </a:r>
          </a:p>
          <a:p>
            <a:pPr>
              <a:lnSpc>
                <a:spcPts val="2800"/>
              </a:lnSpc>
              <a:buAutoNum type="arabicPeriod"/>
            </a:pPr>
            <a:endParaRPr lang="en-US" sz="2400" dirty="0">
              <a:solidFill>
                <a:schemeClr val="accent2">
                  <a:lumMod val="20000"/>
                  <a:lumOff val="80000"/>
                </a:schemeClr>
              </a:solidFill>
              <a:latin typeface="Bookman Old Style" panose="02050604050505020204" pitchFamily="18" charset="0"/>
            </a:endParaRPr>
          </a:p>
          <a:p>
            <a:pPr>
              <a:lnSpc>
                <a:spcPts val="2800"/>
              </a:lnSpc>
              <a:buAutoNum type="arabicPeriod"/>
            </a:pPr>
            <a:r>
              <a:rPr lang="en-US" sz="2400" dirty="0">
                <a:solidFill>
                  <a:schemeClr val="accent2">
                    <a:lumMod val="20000"/>
                    <a:lumOff val="80000"/>
                  </a:schemeClr>
                </a:solidFill>
                <a:latin typeface="Bookman Old Style" panose="02050604050505020204" pitchFamily="18" charset="0"/>
              </a:rPr>
              <a:t>Administration of Justice Act</a:t>
            </a:r>
          </a:p>
          <a:p>
            <a:pPr>
              <a:lnSpc>
                <a:spcPts val="2800"/>
              </a:lnSpc>
              <a:buAutoNum type="arabicPeriod"/>
            </a:pPr>
            <a:endParaRPr lang="en-US" sz="2400" dirty="0">
              <a:solidFill>
                <a:schemeClr val="accent2">
                  <a:lumMod val="20000"/>
                  <a:lumOff val="80000"/>
                </a:schemeClr>
              </a:solidFill>
              <a:latin typeface="Bookman Old Style" panose="02050604050505020204" pitchFamily="18" charset="0"/>
            </a:endParaRPr>
          </a:p>
          <a:p>
            <a:pPr>
              <a:lnSpc>
                <a:spcPts val="2800"/>
              </a:lnSpc>
              <a:buAutoNum type="arabicPeriod"/>
            </a:pPr>
            <a:r>
              <a:rPr lang="en-US" sz="2400" dirty="0">
                <a:solidFill>
                  <a:schemeClr val="accent2">
                    <a:lumMod val="20000"/>
                    <a:lumOff val="80000"/>
                  </a:schemeClr>
                </a:solidFill>
                <a:latin typeface="Bookman Old Style" panose="02050604050505020204" pitchFamily="18" charset="0"/>
              </a:rPr>
              <a:t>Quartering Act</a:t>
            </a:r>
          </a:p>
          <a:p>
            <a:pPr>
              <a:lnSpc>
                <a:spcPts val="2800"/>
              </a:lnSpc>
              <a:buAutoNum type="arabicPeriod"/>
            </a:pPr>
            <a:endParaRPr lang="en-US" sz="2400" dirty="0">
              <a:latin typeface="Bookman Old Style" panose="02050604050505020204" pitchFamily="18" charset="0"/>
            </a:endParaRPr>
          </a:p>
          <a:p>
            <a:pPr>
              <a:lnSpc>
                <a:spcPts val="2800"/>
              </a:lnSpc>
              <a:buAutoNum type="arabicPeriod"/>
            </a:pPr>
            <a:r>
              <a:rPr lang="en-US" sz="2800" dirty="0">
                <a:latin typeface="Bookman Old Style" panose="02050604050505020204" pitchFamily="18" charset="0"/>
              </a:rPr>
              <a:t>Quebec Act</a:t>
            </a:r>
          </a:p>
        </p:txBody>
      </p:sp>
    </p:spTree>
    <p:custDataLst>
      <p:tags r:id="rId1"/>
    </p:custDataLst>
    <p:extLst>
      <p:ext uri="{BB962C8B-B14F-4D97-AF65-F5344CB8AC3E}">
        <p14:creationId xmlns:p14="http://schemas.microsoft.com/office/powerpoint/2010/main" val="2316342392"/>
      </p:ext>
    </p:extLst>
  </p:cSld>
  <p:clrMapOvr>
    <a:masterClrMapping/>
  </p:clrMapOvr>
  <mc:AlternateContent xmlns:mc="http://schemas.openxmlformats.org/markup-compatibility/2006" xmlns:p14="http://schemas.microsoft.com/office/powerpoint/2010/main">
    <mc:Choice Requires="p14">
      <p:transition spd="med" p14:dur="700" advClick="0" advTm="16951">
        <p:fade/>
      </p:transition>
    </mc:Choice>
    <mc:Fallback xmlns="">
      <p:transition spd="med" advClick="0" advTm="169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extLst>
    <p:ext uri="{E180D4A7-C9FB-4DFB-919C-405C955672EB}">
      <p14:showEvtLst xmlns:p14="http://schemas.microsoft.com/office/powerpoint/2010/main">
        <p14:playEvt time="1759" objId="3"/>
        <p14:stopEvt time="16784" objId="3"/>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ags/tag10.xml><?xml version="1.0" encoding="utf-8"?>
<p:tagLst xmlns:a="http://schemas.openxmlformats.org/drawingml/2006/main" xmlns:r="http://schemas.openxmlformats.org/officeDocument/2006/relationships" xmlns:p="http://schemas.openxmlformats.org/presentationml/2006/main">
  <p:tag name="TIMING" val="|1.7"/>
</p:tagLst>
</file>

<file path=ppt/tags/tag11.xml><?xml version="1.0" encoding="utf-8"?>
<p:tagLst xmlns:a="http://schemas.openxmlformats.org/drawingml/2006/main" xmlns:r="http://schemas.openxmlformats.org/officeDocument/2006/relationships" xmlns:p="http://schemas.openxmlformats.org/presentationml/2006/main">
  <p:tag name="TIMING" val="|1.7"/>
</p:tagLst>
</file>

<file path=ppt/tags/tag12.xml><?xml version="1.0" encoding="utf-8"?>
<p:tagLst xmlns:a="http://schemas.openxmlformats.org/drawingml/2006/main" xmlns:r="http://schemas.openxmlformats.org/officeDocument/2006/relationships" xmlns:p="http://schemas.openxmlformats.org/presentationml/2006/main">
  <p:tag name="TIMING" val="|1.7"/>
</p:tagLst>
</file>

<file path=ppt/tags/tag13.xml><?xml version="1.0" encoding="utf-8"?>
<p:tagLst xmlns:a="http://schemas.openxmlformats.org/drawingml/2006/main" xmlns:r="http://schemas.openxmlformats.org/officeDocument/2006/relationships" xmlns:p="http://schemas.openxmlformats.org/presentationml/2006/main">
  <p:tag name="TIMING" val="|1.7"/>
</p:tagLst>
</file>

<file path=ppt/tags/tag14.xml><?xml version="1.0" encoding="utf-8"?>
<p:tagLst xmlns:a="http://schemas.openxmlformats.org/drawingml/2006/main" xmlns:r="http://schemas.openxmlformats.org/officeDocument/2006/relationships" xmlns:p="http://schemas.openxmlformats.org/presentationml/2006/main">
  <p:tag name="TIMING" val="|1.7"/>
</p:tagLst>
</file>

<file path=ppt/tags/tag15.xml><?xml version="1.0" encoding="utf-8"?>
<p:tagLst xmlns:a="http://schemas.openxmlformats.org/drawingml/2006/main" xmlns:r="http://schemas.openxmlformats.org/officeDocument/2006/relationships" xmlns:p="http://schemas.openxmlformats.org/presentationml/2006/main">
  <p:tag name="TIMING" val="|1.7"/>
</p:tagLst>
</file>

<file path=ppt/tags/tag16.xml><?xml version="1.0" encoding="utf-8"?>
<p:tagLst xmlns:a="http://schemas.openxmlformats.org/drawingml/2006/main" xmlns:r="http://schemas.openxmlformats.org/officeDocument/2006/relationships" xmlns:p="http://schemas.openxmlformats.org/presentationml/2006/main">
  <p:tag name="TIMING" val="|1.7"/>
</p:tagLst>
</file>

<file path=ppt/tags/tag17.xml><?xml version="1.0" encoding="utf-8"?>
<p:tagLst xmlns:a="http://schemas.openxmlformats.org/drawingml/2006/main" xmlns:r="http://schemas.openxmlformats.org/officeDocument/2006/relationships" xmlns:p="http://schemas.openxmlformats.org/presentationml/2006/main">
  <p:tag name="TIMING" val="|1.7"/>
</p:tagLst>
</file>

<file path=ppt/tags/tag2.xml><?xml version="1.0" encoding="utf-8"?>
<p:tagLst xmlns:a="http://schemas.openxmlformats.org/drawingml/2006/main" xmlns:r="http://schemas.openxmlformats.org/officeDocument/2006/relationships" xmlns:p="http://schemas.openxmlformats.org/presentationml/2006/main">
  <p:tag name="TIMING" val="|1.7"/>
</p:tagLst>
</file>

<file path=ppt/tags/tag3.xml><?xml version="1.0" encoding="utf-8"?>
<p:tagLst xmlns:a="http://schemas.openxmlformats.org/drawingml/2006/main" xmlns:r="http://schemas.openxmlformats.org/officeDocument/2006/relationships" xmlns:p="http://schemas.openxmlformats.org/presentationml/2006/main">
  <p:tag name="TIMING" val="|1.7"/>
</p:tagLst>
</file>

<file path=ppt/tags/tag4.xml><?xml version="1.0" encoding="utf-8"?>
<p:tagLst xmlns:a="http://schemas.openxmlformats.org/drawingml/2006/main" xmlns:r="http://schemas.openxmlformats.org/officeDocument/2006/relationships" xmlns:p="http://schemas.openxmlformats.org/presentationml/2006/main">
  <p:tag name="TIMING" val="|1.7"/>
</p:tagLst>
</file>

<file path=ppt/tags/tag5.xml><?xml version="1.0" encoding="utf-8"?>
<p:tagLst xmlns:a="http://schemas.openxmlformats.org/drawingml/2006/main" xmlns:r="http://schemas.openxmlformats.org/officeDocument/2006/relationships" xmlns:p="http://schemas.openxmlformats.org/presentationml/2006/main">
  <p:tag name="TIMING" val="|1.7"/>
</p:tagLst>
</file>

<file path=ppt/tags/tag6.xml><?xml version="1.0" encoding="utf-8"?>
<p:tagLst xmlns:a="http://schemas.openxmlformats.org/drawingml/2006/main" xmlns:r="http://schemas.openxmlformats.org/officeDocument/2006/relationships" xmlns:p="http://schemas.openxmlformats.org/presentationml/2006/main">
  <p:tag name="TIMING" val="|1.7"/>
</p:tagLst>
</file>

<file path=ppt/tags/tag7.xml><?xml version="1.0" encoding="utf-8"?>
<p:tagLst xmlns:a="http://schemas.openxmlformats.org/drawingml/2006/main" xmlns:r="http://schemas.openxmlformats.org/officeDocument/2006/relationships" xmlns:p="http://schemas.openxmlformats.org/presentationml/2006/main">
  <p:tag name="TIMING" val="|1.7"/>
</p:tagLst>
</file>

<file path=ppt/tags/tag8.xml><?xml version="1.0" encoding="utf-8"?>
<p:tagLst xmlns:a="http://schemas.openxmlformats.org/drawingml/2006/main" xmlns:r="http://schemas.openxmlformats.org/officeDocument/2006/relationships" xmlns:p="http://schemas.openxmlformats.org/presentationml/2006/main">
  <p:tag name="TIMING" val="|1.7"/>
</p:tagLst>
</file>

<file path=ppt/tags/tag9.xml><?xml version="1.0" encoding="utf-8"?>
<p:tagLst xmlns:a="http://schemas.openxmlformats.org/drawingml/2006/main" xmlns:r="http://schemas.openxmlformats.org/officeDocument/2006/relationships" xmlns:p="http://schemas.openxmlformats.org/presentationml/2006/main">
  <p:tag name="TIMING" val="|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1102</TotalTime>
  <Words>1217</Words>
  <Application>Microsoft Office PowerPoint</Application>
  <PresentationFormat>Widescreen</PresentationFormat>
  <Paragraphs>167</Paragraphs>
  <Slides>21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Bookman Old Style</vt:lpstr>
      <vt:lpstr>Bradley Hand ITC</vt:lpstr>
      <vt:lpstr>Calibri</vt:lpstr>
      <vt:lpstr>Calibri Light</vt:lpstr>
      <vt:lpstr>Times New Roman</vt:lpstr>
      <vt:lpstr>Office Theme</vt:lpstr>
      <vt:lpstr>Custom Design</vt:lpstr>
      <vt:lpstr>PowerPoint Presentation</vt:lpstr>
      <vt:lpstr>America 250 SAR Programs 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America 250 SAR Programs Committee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tieman</dc:creator>
  <cp:lastModifiedBy>michael tieman</cp:lastModifiedBy>
  <cp:revision>50</cp:revision>
  <cp:lastPrinted>2024-02-03T21:54:11Z</cp:lastPrinted>
  <dcterms:created xsi:type="dcterms:W3CDTF">2022-07-25T17:50:13Z</dcterms:created>
  <dcterms:modified xsi:type="dcterms:W3CDTF">2024-02-13T18:18:44Z</dcterms:modified>
</cp:coreProperties>
</file>